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1"/>
  </p:sldMasterIdLst>
  <p:notesMasterIdLst>
    <p:notesMasterId r:id="rId48"/>
  </p:notesMasterIdLst>
  <p:handoutMasterIdLst>
    <p:handoutMasterId r:id="rId49"/>
  </p:handoutMasterIdLst>
  <p:sldIdLst>
    <p:sldId id="256" r:id="rId2"/>
    <p:sldId id="270" r:id="rId3"/>
    <p:sldId id="267" r:id="rId4"/>
    <p:sldId id="326" r:id="rId5"/>
    <p:sldId id="295" r:id="rId6"/>
    <p:sldId id="303" r:id="rId7"/>
    <p:sldId id="296" r:id="rId8"/>
    <p:sldId id="268" r:id="rId9"/>
    <p:sldId id="293" r:id="rId10"/>
    <p:sldId id="294" r:id="rId11"/>
    <p:sldId id="313" r:id="rId12"/>
    <p:sldId id="327" r:id="rId13"/>
    <p:sldId id="301" r:id="rId14"/>
    <p:sldId id="328" r:id="rId15"/>
    <p:sldId id="304" r:id="rId16"/>
    <p:sldId id="320" r:id="rId17"/>
    <p:sldId id="321" r:id="rId18"/>
    <p:sldId id="329" r:id="rId19"/>
    <p:sldId id="305" r:id="rId20"/>
    <p:sldId id="324" r:id="rId21"/>
    <p:sldId id="330" r:id="rId22"/>
    <p:sldId id="315" r:id="rId23"/>
    <p:sldId id="323" r:id="rId24"/>
    <p:sldId id="310" r:id="rId25"/>
    <p:sldId id="331" r:id="rId26"/>
    <p:sldId id="318" r:id="rId27"/>
    <p:sldId id="325" r:id="rId28"/>
    <p:sldId id="260" r:id="rId29"/>
    <p:sldId id="297" r:id="rId30"/>
    <p:sldId id="314" r:id="rId31"/>
    <p:sldId id="287" r:id="rId32"/>
    <p:sldId id="291" r:id="rId33"/>
    <p:sldId id="282" r:id="rId34"/>
    <p:sldId id="279" r:id="rId35"/>
    <p:sldId id="288" r:id="rId36"/>
    <p:sldId id="289" r:id="rId37"/>
    <p:sldId id="278" r:id="rId38"/>
    <p:sldId id="257" r:id="rId39"/>
    <p:sldId id="284" r:id="rId40"/>
    <p:sldId id="300" r:id="rId41"/>
    <p:sldId id="311" r:id="rId42"/>
    <p:sldId id="312" r:id="rId43"/>
    <p:sldId id="316" r:id="rId44"/>
    <p:sldId id="319" r:id="rId45"/>
    <p:sldId id="322" r:id="rId46"/>
    <p:sldId id="309" r:id="rId47"/>
  </p:sldIdLst>
  <p:sldSz cx="9144000" cy="6858000" type="screen4x3"/>
  <p:notesSz cx="9866313"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FC559BE-01FE-4472-AD7A-41D48CEFE1CF}">
          <p14:sldIdLst>
            <p14:sldId id="256"/>
            <p14:sldId id="270"/>
            <p14:sldId id="267"/>
            <p14:sldId id="326"/>
            <p14:sldId id="295"/>
            <p14:sldId id="303"/>
            <p14:sldId id="296"/>
            <p14:sldId id="268"/>
            <p14:sldId id="293"/>
            <p14:sldId id="294"/>
            <p14:sldId id="313"/>
            <p14:sldId id="327"/>
            <p14:sldId id="301"/>
            <p14:sldId id="328"/>
            <p14:sldId id="304"/>
            <p14:sldId id="320"/>
            <p14:sldId id="321"/>
            <p14:sldId id="329"/>
            <p14:sldId id="305"/>
            <p14:sldId id="324"/>
            <p14:sldId id="330"/>
            <p14:sldId id="315"/>
            <p14:sldId id="323"/>
            <p14:sldId id="310"/>
            <p14:sldId id="331"/>
            <p14:sldId id="318"/>
            <p14:sldId id="325"/>
            <p14:sldId id="260"/>
            <p14:sldId id="297"/>
            <p14:sldId id="314"/>
            <p14:sldId id="287"/>
            <p14:sldId id="291"/>
            <p14:sldId id="282"/>
            <p14:sldId id="279"/>
            <p14:sldId id="288"/>
            <p14:sldId id="289"/>
          </p14:sldIdLst>
        </p14:section>
        <p14:section name="タイトルなしのセクション" id="{0CF5F9EE-B66A-4391-963D-DD9060C380CF}">
          <p14:sldIdLst>
            <p14:sldId id="278"/>
            <p14:sldId id="257"/>
            <p14:sldId id="284"/>
            <p14:sldId id="300"/>
            <p14:sldId id="311"/>
            <p14:sldId id="312"/>
            <p14:sldId id="316"/>
            <p14:sldId id="319"/>
            <p14:sldId id="322"/>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5" autoAdjust="0"/>
    <p:restoredTop sz="87485" autoAdjust="0"/>
  </p:normalViewPr>
  <p:slideViewPr>
    <p:cSldViewPr snapToGrid="0">
      <p:cViewPr varScale="1">
        <p:scale>
          <a:sx n="80" d="100"/>
          <a:sy n="80" d="100"/>
        </p:scale>
        <p:origin x="90" y="426"/>
      </p:cViewPr>
      <p:guideLst/>
    </p:cSldViewPr>
  </p:slideViewPr>
  <p:outlineViewPr>
    <p:cViewPr>
      <p:scale>
        <a:sx n="33" d="100"/>
        <a:sy n="33" d="100"/>
      </p:scale>
      <p:origin x="0" y="-792"/>
    </p:cViewPr>
  </p:outlin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276255" cy="33814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587733" y="0"/>
            <a:ext cx="4276254" cy="338143"/>
          </a:xfrm>
          <a:prstGeom prst="rect">
            <a:avLst/>
          </a:prstGeom>
        </p:spPr>
        <p:txBody>
          <a:bodyPr vert="horz" lIns="91440" tIns="45720" rIns="91440" bIns="45720" rtlCol="0"/>
          <a:lstStyle>
            <a:lvl1pPr algn="r">
              <a:defRPr sz="1200"/>
            </a:lvl1pPr>
          </a:lstStyle>
          <a:p>
            <a:fld id="{7EAADFA8-5F7F-45EA-8603-E484D09A29E3}" type="datetimeFigureOut">
              <a:rPr kumimoji="1" lang="ja-JP" altLang="en-US" smtClean="0"/>
              <a:t>2017/11/10</a:t>
            </a:fld>
            <a:endParaRPr kumimoji="1" lang="ja-JP" altLang="en-US"/>
          </a:p>
        </p:txBody>
      </p:sp>
      <p:sp>
        <p:nvSpPr>
          <p:cNvPr id="4" name="フッター プレースホルダー 3"/>
          <p:cNvSpPr>
            <a:spLocks noGrp="1"/>
          </p:cNvSpPr>
          <p:nvPr>
            <p:ph type="ftr" sz="quarter" idx="2"/>
          </p:nvPr>
        </p:nvSpPr>
        <p:spPr>
          <a:xfrm>
            <a:off x="1" y="6397620"/>
            <a:ext cx="4276255" cy="338143"/>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587733" y="6397620"/>
            <a:ext cx="4276254" cy="338143"/>
          </a:xfrm>
          <a:prstGeom prst="rect">
            <a:avLst/>
          </a:prstGeom>
        </p:spPr>
        <p:txBody>
          <a:bodyPr vert="horz" lIns="91440" tIns="45720" rIns="91440" bIns="45720" rtlCol="0" anchor="b"/>
          <a:lstStyle>
            <a:lvl1pPr algn="r">
              <a:defRPr sz="1200"/>
            </a:lvl1pPr>
          </a:lstStyle>
          <a:p>
            <a:fld id="{B0A04141-2612-4FD9-BCCE-DA4B71DA0113}" type="slidenum">
              <a:rPr kumimoji="1" lang="ja-JP" altLang="en-US" smtClean="0"/>
              <a:t>‹#›</a:t>
            </a:fld>
            <a:endParaRPr kumimoji="1" lang="ja-JP" altLang="en-US"/>
          </a:p>
        </p:txBody>
      </p:sp>
    </p:spTree>
    <p:extLst>
      <p:ext uri="{BB962C8B-B14F-4D97-AF65-F5344CB8AC3E}">
        <p14:creationId xmlns:p14="http://schemas.microsoft.com/office/powerpoint/2010/main" val="2549867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275403" cy="337958"/>
          </a:xfrm>
          <a:prstGeom prst="rect">
            <a:avLst/>
          </a:prstGeom>
        </p:spPr>
        <p:txBody>
          <a:bodyPr vert="horz" lIns="94854" tIns="47426" rIns="94854" bIns="47426" rtlCol="0"/>
          <a:lstStyle>
            <a:lvl1pPr algn="l">
              <a:defRPr sz="1300"/>
            </a:lvl1pPr>
          </a:lstStyle>
          <a:p>
            <a:endParaRPr kumimoji="1" lang="ja-JP" altLang="en-US" dirty="0"/>
          </a:p>
        </p:txBody>
      </p:sp>
      <p:sp>
        <p:nvSpPr>
          <p:cNvPr id="3" name="日付プレースホルダー 2"/>
          <p:cNvSpPr>
            <a:spLocks noGrp="1"/>
          </p:cNvSpPr>
          <p:nvPr>
            <p:ph type="dt" idx="1"/>
          </p:nvPr>
        </p:nvSpPr>
        <p:spPr>
          <a:xfrm>
            <a:off x="5588630" y="1"/>
            <a:ext cx="4275403" cy="337958"/>
          </a:xfrm>
          <a:prstGeom prst="rect">
            <a:avLst/>
          </a:prstGeom>
        </p:spPr>
        <p:txBody>
          <a:bodyPr vert="horz" lIns="94854" tIns="47426" rIns="94854" bIns="47426" rtlCol="0"/>
          <a:lstStyle>
            <a:lvl1pPr algn="r">
              <a:defRPr sz="1300"/>
            </a:lvl1pPr>
          </a:lstStyle>
          <a:p>
            <a:fld id="{F3B5A63B-7D33-47FD-B6B4-1D38FD60865A}" type="datetimeFigureOut">
              <a:rPr kumimoji="1" lang="ja-JP" altLang="en-US" smtClean="0"/>
              <a:t>2017/11/10</a:t>
            </a:fld>
            <a:endParaRPr kumimoji="1" lang="ja-JP" altLang="en-US" dirty="0"/>
          </a:p>
        </p:txBody>
      </p:sp>
      <p:sp>
        <p:nvSpPr>
          <p:cNvPr id="4" name="スライド イメージ プレースホルダー 3"/>
          <p:cNvSpPr>
            <a:spLocks noGrp="1" noRot="1" noChangeAspect="1"/>
          </p:cNvSpPr>
          <p:nvPr>
            <p:ph type="sldImg" idx="2"/>
          </p:nvPr>
        </p:nvSpPr>
        <p:spPr>
          <a:xfrm>
            <a:off x="3416300" y="841375"/>
            <a:ext cx="3033713" cy="2274888"/>
          </a:xfrm>
          <a:prstGeom prst="rect">
            <a:avLst/>
          </a:prstGeom>
          <a:noFill/>
          <a:ln w="12700">
            <a:solidFill>
              <a:prstClr val="black"/>
            </a:solidFill>
          </a:ln>
        </p:spPr>
        <p:txBody>
          <a:bodyPr vert="horz" lIns="94854" tIns="47426" rIns="94854" bIns="47426" rtlCol="0" anchor="ctr"/>
          <a:lstStyle/>
          <a:p>
            <a:endParaRPr lang="ja-JP" altLang="en-US" dirty="0"/>
          </a:p>
        </p:txBody>
      </p:sp>
      <p:sp>
        <p:nvSpPr>
          <p:cNvPr id="5" name="ノート プレースホルダー 4"/>
          <p:cNvSpPr>
            <a:spLocks noGrp="1"/>
          </p:cNvSpPr>
          <p:nvPr>
            <p:ph type="body" sz="quarter" idx="3"/>
          </p:nvPr>
        </p:nvSpPr>
        <p:spPr>
          <a:xfrm>
            <a:off x="986632" y="3241586"/>
            <a:ext cx="7893050" cy="2652207"/>
          </a:xfrm>
          <a:prstGeom prst="rect">
            <a:avLst/>
          </a:prstGeom>
        </p:spPr>
        <p:txBody>
          <a:bodyPr vert="horz" lIns="94854" tIns="47426" rIns="94854" bIns="47426"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6397807"/>
            <a:ext cx="4275403" cy="337957"/>
          </a:xfrm>
          <a:prstGeom prst="rect">
            <a:avLst/>
          </a:prstGeom>
        </p:spPr>
        <p:txBody>
          <a:bodyPr vert="horz" lIns="94854" tIns="47426" rIns="94854" bIns="47426" rtlCol="0" anchor="b"/>
          <a:lstStyle>
            <a:lvl1pPr algn="l">
              <a:defRPr sz="1300"/>
            </a:lvl1pPr>
          </a:lstStyle>
          <a:p>
            <a:endParaRPr kumimoji="1" lang="ja-JP" altLang="en-US" dirty="0"/>
          </a:p>
        </p:txBody>
      </p:sp>
      <p:sp>
        <p:nvSpPr>
          <p:cNvPr id="7" name="スライド番号プレースホルダー 6"/>
          <p:cNvSpPr>
            <a:spLocks noGrp="1"/>
          </p:cNvSpPr>
          <p:nvPr>
            <p:ph type="sldNum" sz="quarter" idx="5"/>
          </p:nvPr>
        </p:nvSpPr>
        <p:spPr>
          <a:xfrm>
            <a:off x="5588630" y="6397807"/>
            <a:ext cx="4275403" cy="337957"/>
          </a:xfrm>
          <a:prstGeom prst="rect">
            <a:avLst/>
          </a:prstGeom>
        </p:spPr>
        <p:txBody>
          <a:bodyPr vert="horz" lIns="94854" tIns="47426" rIns="94854" bIns="47426" rtlCol="0" anchor="b"/>
          <a:lstStyle>
            <a:lvl1pPr algn="r">
              <a:defRPr sz="1300"/>
            </a:lvl1pPr>
          </a:lstStyle>
          <a:p>
            <a:fld id="{E62CE1CE-61F2-4758-98BE-D29B44AE969D}" type="slidenum">
              <a:rPr kumimoji="1" lang="ja-JP" altLang="en-US" smtClean="0"/>
              <a:t>‹#›</a:t>
            </a:fld>
            <a:endParaRPr kumimoji="1" lang="ja-JP" altLang="en-US" dirty="0"/>
          </a:p>
        </p:txBody>
      </p:sp>
    </p:spTree>
    <p:extLst>
      <p:ext uri="{BB962C8B-B14F-4D97-AF65-F5344CB8AC3E}">
        <p14:creationId xmlns:p14="http://schemas.microsoft.com/office/powerpoint/2010/main" val="7438227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a:t>
            </a:fld>
            <a:endParaRPr kumimoji="1" lang="ja-JP" altLang="en-US" dirty="0"/>
          </a:p>
        </p:txBody>
      </p:sp>
    </p:spTree>
    <p:extLst>
      <p:ext uri="{BB962C8B-B14F-4D97-AF65-F5344CB8AC3E}">
        <p14:creationId xmlns:p14="http://schemas.microsoft.com/office/powerpoint/2010/main" val="531119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13</a:t>
            </a:fld>
            <a:endParaRPr kumimoji="1" lang="ja-JP" altLang="en-US" dirty="0"/>
          </a:p>
        </p:txBody>
      </p:sp>
    </p:spTree>
    <p:extLst>
      <p:ext uri="{BB962C8B-B14F-4D97-AF65-F5344CB8AC3E}">
        <p14:creationId xmlns:p14="http://schemas.microsoft.com/office/powerpoint/2010/main" val="165368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実力テストの正答率</a:t>
            </a:r>
            <a:endParaRPr kumimoji="1" lang="en-US" altLang="ja-JP" dirty="0" smtClean="0"/>
          </a:p>
          <a:p>
            <a:r>
              <a:rPr kumimoji="1" lang="ja-JP" altLang="en-US" dirty="0" smtClean="0"/>
              <a:t>学習継続率</a:t>
            </a:r>
            <a:endParaRPr kumimoji="1" lang="en-US" altLang="ja-JP" dirty="0" smtClean="0"/>
          </a:p>
          <a:p>
            <a:r>
              <a:rPr kumimoji="1" lang="ja-JP" altLang="en-US" dirty="0" smtClean="0"/>
              <a:t>学習意識の変化</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17</a:t>
            </a:fld>
            <a:endParaRPr kumimoji="1" lang="ja-JP" altLang="en-US" dirty="0"/>
          </a:p>
        </p:txBody>
      </p:sp>
    </p:spTree>
    <p:extLst>
      <p:ext uri="{BB962C8B-B14F-4D97-AF65-F5344CB8AC3E}">
        <p14:creationId xmlns:p14="http://schemas.microsoft.com/office/powerpoint/2010/main" val="4012307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19</a:t>
            </a:fld>
            <a:endParaRPr kumimoji="1" lang="ja-JP" altLang="en-US" dirty="0"/>
          </a:p>
        </p:txBody>
      </p:sp>
    </p:spTree>
    <p:extLst>
      <p:ext uri="{BB962C8B-B14F-4D97-AF65-F5344CB8AC3E}">
        <p14:creationId xmlns:p14="http://schemas.microsoft.com/office/powerpoint/2010/main" val="2707735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24</a:t>
            </a:fld>
            <a:endParaRPr kumimoji="1" lang="ja-JP" altLang="en-US" dirty="0"/>
          </a:p>
        </p:txBody>
      </p:sp>
    </p:spTree>
    <p:extLst>
      <p:ext uri="{BB962C8B-B14F-4D97-AF65-F5344CB8AC3E}">
        <p14:creationId xmlns:p14="http://schemas.microsoft.com/office/powerpoint/2010/main" val="473968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29</a:t>
            </a:fld>
            <a:endParaRPr kumimoji="1" lang="ja-JP" altLang="en-US" dirty="0"/>
          </a:p>
        </p:txBody>
      </p:sp>
    </p:spTree>
    <p:extLst>
      <p:ext uri="{BB962C8B-B14F-4D97-AF65-F5344CB8AC3E}">
        <p14:creationId xmlns:p14="http://schemas.microsoft.com/office/powerpoint/2010/main" val="2812884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実力テストの正答率</a:t>
            </a:r>
            <a:endParaRPr kumimoji="1" lang="en-US" altLang="ja-JP" dirty="0" smtClean="0"/>
          </a:p>
          <a:p>
            <a:r>
              <a:rPr kumimoji="1" lang="ja-JP" altLang="en-US" dirty="0" smtClean="0"/>
              <a:t>学習継続率</a:t>
            </a:r>
            <a:endParaRPr kumimoji="1" lang="en-US" altLang="ja-JP" dirty="0" smtClean="0"/>
          </a:p>
          <a:p>
            <a:r>
              <a:rPr kumimoji="1" lang="ja-JP" altLang="en-US" dirty="0" smtClean="0"/>
              <a:t>学習意識の変化</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30</a:t>
            </a:fld>
            <a:endParaRPr kumimoji="1" lang="ja-JP" altLang="en-US" dirty="0"/>
          </a:p>
        </p:txBody>
      </p:sp>
    </p:spTree>
    <p:extLst>
      <p:ext uri="{BB962C8B-B14F-4D97-AF65-F5344CB8AC3E}">
        <p14:creationId xmlns:p14="http://schemas.microsoft.com/office/powerpoint/2010/main" val="190642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31</a:t>
            </a:fld>
            <a:endParaRPr kumimoji="1" lang="ja-JP" altLang="en-US" dirty="0"/>
          </a:p>
        </p:txBody>
      </p:sp>
    </p:spTree>
    <p:extLst>
      <p:ext uri="{BB962C8B-B14F-4D97-AF65-F5344CB8AC3E}">
        <p14:creationId xmlns:p14="http://schemas.microsoft.com/office/powerpoint/2010/main" val="3723586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33</a:t>
            </a:fld>
            <a:endParaRPr kumimoji="1" lang="ja-JP" altLang="en-US" dirty="0"/>
          </a:p>
        </p:txBody>
      </p:sp>
    </p:spTree>
    <p:extLst>
      <p:ext uri="{BB962C8B-B14F-4D97-AF65-F5344CB8AC3E}">
        <p14:creationId xmlns:p14="http://schemas.microsoft.com/office/powerpoint/2010/main" val="469990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mn-ea"/>
              </a:rPr>
              <a:t>（</a:t>
            </a:r>
            <a:r>
              <a:rPr lang="en-US" altLang="ja-JP" dirty="0" smtClean="0">
                <a:latin typeface="+mn-ea"/>
              </a:rPr>
              <a:t>Ex</a:t>
            </a:r>
            <a:r>
              <a:rPr lang="ja-JP" altLang="en-US" dirty="0" smtClean="0">
                <a:latin typeface="+mn-ea"/>
              </a:rPr>
              <a:t>：ある地域</a:t>
            </a:r>
            <a:r>
              <a:rPr lang="en-US" altLang="ja-JP" dirty="0" smtClean="0">
                <a:latin typeface="+mn-ea"/>
              </a:rPr>
              <a:t>c1</a:t>
            </a:r>
            <a:r>
              <a:rPr lang="ja-JP" altLang="en-US" dirty="0" smtClean="0">
                <a:latin typeface="+mn-ea"/>
              </a:rPr>
              <a:t>の地域別正答率</a:t>
            </a:r>
            <a:r>
              <a:rPr lang="en-US" altLang="ja-JP" dirty="0" smtClean="0">
                <a:latin typeface="+mn-ea"/>
              </a:rPr>
              <a:t>cx1</a:t>
            </a:r>
            <a:r>
              <a:rPr lang="ja-JP" altLang="en-US" dirty="0" smtClean="0">
                <a:latin typeface="+mn-ea"/>
              </a:rPr>
              <a:t>が</a:t>
            </a:r>
            <a:r>
              <a:rPr lang="en-US" altLang="ja-JP" dirty="0" smtClean="0">
                <a:latin typeface="+mn-ea"/>
              </a:rPr>
              <a:t>80</a:t>
            </a:r>
            <a:r>
              <a:rPr lang="ja-JP" altLang="en-US" dirty="0" smtClean="0">
                <a:latin typeface="+mn-ea"/>
              </a:rPr>
              <a:t>％→</a:t>
            </a:r>
            <a:r>
              <a:rPr lang="en-US" altLang="ja-JP" dirty="0" smtClean="0">
                <a:latin typeface="+mn-ea"/>
              </a:rPr>
              <a:t>95</a:t>
            </a:r>
            <a:r>
              <a:rPr lang="ja-JP" altLang="en-US" dirty="0" smtClean="0">
                <a:latin typeface="+mn-ea"/>
              </a:rPr>
              <a:t>％以上になったら　　　　次に高かった地域</a:t>
            </a:r>
            <a:r>
              <a:rPr lang="en-US" altLang="ja-JP" dirty="0" smtClean="0">
                <a:latin typeface="+mn-ea"/>
              </a:rPr>
              <a:t>c2</a:t>
            </a:r>
            <a:r>
              <a:rPr lang="ja-JP" altLang="en-US" dirty="0" smtClean="0">
                <a:latin typeface="+mn-ea"/>
              </a:rPr>
              <a:t>の地域音声正答率</a:t>
            </a:r>
            <a:r>
              <a:rPr lang="en-US" altLang="ja-JP" dirty="0" smtClean="0">
                <a:latin typeface="+mn-ea"/>
              </a:rPr>
              <a:t>cx2</a:t>
            </a:r>
            <a:r>
              <a:rPr lang="ja-JP" altLang="en-US" dirty="0" smtClean="0">
                <a:latin typeface="+mn-ea"/>
              </a:rPr>
              <a:t>が</a:t>
            </a:r>
            <a:r>
              <a:rPr lang="en-US" altLang="ja-JP" dirty="0" smtClean="0">
                <a:latin typeface="+mn-ea"/>
              </a:rPr>
              <a:t>70</a:t>
            </a:r>
            <a:r>
              <a:rPr lang="ja-JP" altLang="en-US" dirty="0" smtClean="0">
                <a:latin typeface="+mn-ea"/>
              </a:rPr>
              <a:t>％→</a:t>
            </a:r>
            <a:r>
              <a:rPr lang="en-US" altLang="ja-JP" dirty="0" smtClean="0">
                <a:latin typeface="+mn-ea"/>
              </a:rPr>
              <a:t>95</a:t>
            </a:r>
            <a:r>
              <a:rPr lang="ja-JP" altLang="en-US" dirty="0" smtClean="0">
                <a:latin typeface="+mn-ea"/>
              </a:rPr>
              <a:t>％になるまで</a:t>
            </a:r>
            <a:r>
              <a:rPr lang="en-US" altLang="ja-JP" dirty="0" smtClean="0">
                <a:latin typeface="+mn-ea"/>
              </a:rPr>
              <a:t>c2</a:t>
            </a:r>
            <a:r>
              <a:rPr lang="ja-JP" altLang="en-US" dirty="0" smtClean="0">
                <a:latin typeface="+mn-ea"/>
              </a:rPr>
              <a:t>の音源を学習する．）</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34</a:t>
            </a:fld>
            <a:endParaRPr kumimoji="1" lang="ja-JP" altLang="en-US" dirty="0"/>
          </a:p>
        </p:txBody>
      </p:sp>
    </p:spTree>
    <p:extLst>
      <p:ext uri="{BB962C8B-B14F-4D97-AF65-F5344CB8AC3E}">
        <p14:creationId xmlns:p14="http://schemas.microsoft.com/office/powerpoint/2010/main" val="275992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35</a:t>
            </a:fld>
            <a:endParaRPr kumimoji="1" lang="ja-JP" altLang="en-US" dirty="0"/>
          </a:p>
        </p:txBody>
      </p:sp>
    </p:spTree>
    <p:extLst>
      <p:ext uri="{BB962C8B-B14F-4D97-AF65-F5344CB8AC3E}">
        <p14:creationId xmlns:p14="http://schemas.microsoft.com/office/powerpoint/2010/main" val="1654453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a:t>
            </a:fld>
            <a:endParaRPr kumimoji="1" lang="ja-JP" altLang="en-US" dirty="0"/>
          </a:p>
        </p:txBody>
      </p:sp>
    </p:spTree>
    <p:extLst>
      <p:ext uri="{BB962C8B-B14F-4D97-AF65-F5344CB8AC3E}">
        <p14:creationId xmlns:p14="http://schemas.microsoft.com/office/powerpoint/2010/main" val="2531254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ログを取りやすくするため</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37</a:t>
            </a:fld>
            <a:endParaRPr kumimoji="1" lang="ja-JP" altLang="en-US" dirty="0"/>
          </a:p>
        </p:txBody>
      </p:sp>
    </p:spTree>
    <p:extLst>
      <p:ext uri="{BB962C8B-B14F-4D97-AF65-F5344CB8AC3E}">
        <p14:creationId xmlns:p14="http://schemas.microsoft.com/office/powerpoint/2010/main" val="2896344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16300" y="841375"/>
            <a:ext cx="3033713" cy="2274888"/>
          </a:xfrm>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38</a:t>
            </a:fld>
            <a:endParaRPr kumimoji="1" lang="ja-JP" altLang="en-US" dirty="0"/>
          </a:p>
        </p:txBody>
      </p:sp>
    </p:spTree>
    <p:extLst>
      <p:ext uri="{BB962C8B-B14F-4D97-AF65-F5344CB8AC3E}">
        <p14:creationId xmlns:p14="http://schemas.microsoft.com/office/powerpoint/2010/main" val="2224564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指導者がついていること，一緒に学習する人が居ることも学習意欲の向上に繋がると考えた。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39</a:t>
            </a:fld>
            <a:endParaRPr kumimoji="1" lang="ja-JP" altLang="en-US" dirty="0"/>
          </a:p>
        </p:txBody>
      </p:sp>
    </p:spTree>
    <p:extLst>
      <p:ext uri="{BB962C8B-B14F-4D97-AF65-F5344CB8AC3E}">
        <p14:creationId xmlns:p14="http://schemas.microsoft.com/office/powerpoint/2010/main" val="1036848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45</a:t>
            </a:fld>
            <a:endParaRPr kumimoji="1" lang="ja-JP" altLang="en-US" dirty="0"/>
          </a:p>
        </p:txBody>
      </p:sp>
    </p:spTree>
    <p:extLst>
      <p:ext uri="{BB962C8B-B14F-4D97-AF65-F5344CB8AC3E}">
        <p14:creationId xmlns:p14="http://schemas.microsoft.com/office/powerpoint/2010/main" val="1088840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900" dirty="0" smtClean="0"/>
              <a:t>発音やアクセント等の，音声の変化に着目し，日本人にとって，聞き取りやすい音についての研究が盛んに行われている．</a:t>
            </a:r>
            <a:endParaRPr kumimoji="1" lang="en-US" altLang="ja-JP" sz="900" dirty="0" smtClean="0"/>
          </a:p>
          <a:p>
            <a:r>
              <a:rPr kumimoji="1" lang="ja-JP" altLang="en-US" sz="900" dirty="0" smtClean="0"/>
              <a:t>地域発音英語には，そのような，聞き取りやすい音が多く含まれている可能性があると考えられる．</a:t>
            </a:r>
            <a:endParaRPr kumimoji="1" lang="ja-JP" altLang="en-US" sz="900"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a:t>
            </a:fld>
            <a:endParaRPr kumimoji="1" lang="ja-JP" altLang="en-US" dirty="0"/>
          </a:p>
        </p:txBody>
      </p:sp>
    </p:spTree>
    <p:extLst>
      <p:ext uri="{BB962C8B-B14F-4D97-AF65-F5344CB8AC3E}">
        <p14:creationId xmlns:p14="http://schemas.microsoft.com/office/powerpoint/2010/main" val="2180444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英語リスニングにおける，音源を変化させる研究が盛んに行われている．音源である英語音声や教材を，学習者にアジャストさせるような研究も，</a:t>
            </a:r>
            <a:endParaRPr kumimoji="1" lang="en-US" altLang="ja-JP" dirty="0" smtClean="0"/>
          </a:p>
          <a:p>
            <a:r>
              <a:rPr kumimoji="1" lang="ja-JP" altLang="en-US" dirty="0" smtClean="0"/>
              <a:t>多く行われている。</a:t>
            </a:r>
            <a:endParaRPr kumimoji="1" lang="en-US" altLang="ja-JP" dirty="0" smtClean="0"/>
          </a:p>
          <a:p>
            <a:r>
              <a:rPr kumimoji="1" lang="ja-JP" altLang="en-US" dirty="0" smtClean="0"/>
              <a:t>本研究→聞き取りやすい音を多く含む可能性のある地域発音英語を，英語リスニング学習に取り入れることを目的としています．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a:t>
            </a:fld>
            <a:endParaRPr kumimoji="1" lang="ja-JP" altLang="en-US" dirty="0"/>
          </a:p>
        </p:txBody>
      </p:sp>
    </p:spTree>
    <p:extLst>
      <p:ext uri="{BB962C8B-B14F-4D97-AF65-F5344CB8AC3E}">
        <p14:creationId xmlns:p14="http://schemas.microsoft.com/office/powerpoint/2010/main" val="524111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a:t>
            </a:fld>
            <a:endParaRPr kumimoji="1" lang="ja-JP" altLang="en-US" dirty="0"/>
          </a:p>
        </p:txBody>
      </p:sp>
    </p:spTree>
    <p:extLst>
      <p:ext uri="{BB962C8B-B14F-4D97-AF65-F5344CB8AC3E}">
        <p14:creationId xmlns:p14="http://schemas.microsoft.com/office/powerpoint/2010/main" val="247601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7</a:t>
            </a:fld>
            <a:endParaRPr kumimoji="1" lang="ja-JP" altLang="en-US" dirty="0"/>
          </a:p>
        </p:txBody>
      </p:sp>
    </p:spTree>
    <p:extLst>
      <p:ext uri="{BB962C8B-B14F-4D97-AF65-F5344CB8AC3E}">
        <p14:creationId xmlns:p14="http://schemas.microsoft.com/office/powerpoint/2010/main" val="984869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8</a:t>
            </a:fld>
            <a:endParaRPr kumimoji="1" lang="ja-JP" altLang="en-US" dirty="0"/>
          </a:p>
        </p:txBody>
      </p:sp>
    </p:spTree>
    <p:extLst>
      <p:ext uri="{BB962C8B-B14F-4D97-AF65-F5344CB8AC3E}">
        <p14:creationId xmlns:p14="http://schemas.microsoft.com/office/powerpoint/2010/main" val="274699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9</a:t>
            </a:fld>
            <a:endParaRPr kumimoji="1" lang="ja-JP" altLang="en-US" dirty="0"/>
          </a:p>
        </p:txBody>
      </p:sp>
    </p:spTree>
    <p:extLst>
      <p:ext uri="{BB962C8B-B14F-4D97-AF65-F5344CB8AC3E}">
        <p14:creationId xmlns:p14="http://schemas.microsoft.com/office/powerpoint/2010/main" val="172278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10</a:t>
            </a:fld>
            <a:endParaRPr kumimoji="1" lang="ja-JP" altLang="en-US" dirty="0"/>
          </a:p>
        </p:txBody>
      </p:sp>
    </p:spTree>
    <p:extLst>
      <p:ext uri="{BB962C8B-B14F-4D97-AF65-F5344CB8AC3E}">
        <p14:creationId xmlns:p14="http://schemas.microsoft.com/office/powerpoint/2010/main" val="29956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6516F06-AD54-4826-B3A5-4B105E4673A1}" type="datetime1">
              <a:rPr kumimoji="1" lang="ja-JP" altLang="en-US" smtClean="0"/>
              <a:t>2017/11/10</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400"/>
            </a:lvl1pPr>
          </a:lstStyle>
          <a:p>
            <a:fld id="{0EA5BA5C-CDE7-497D-9261-6A40424EDE0C}" type="slidenum">
              <a:rPr lang="ja-JP" altLang="en-US" smtClean="0"/>
              <a:pPr/>
              <a:t>‹#›</a:t>
            </a:fld>
            <a:endParaRPr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1024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4927EDF-8B88-4995-B0F2-F361D06059E7}" type="datetime1">
              <a:rPr kumimoji="1" lang="ja-JP" altLang="en-US" smtClean="0"/>
              <a:t>2017/11/10</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4277478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9072C5C-A8E5-4F6A-A847-A8631C7DFBEC}" type="datetime1">
              <a:rPr kumimoji="1" lang="ja-JP" altLang="en-US" smtClean="0"/>
              <a:t>2017/11/10</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218164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EBF73A-741D-45A6-BAA8-727A6DD2E0BB}" type="datetime1">
              <a:rPr kumimoji="1" lang="ja-JP" altLang="en-US" smtClean="0"/>
              <a:t>2017/11/10</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400"/>
            </a:lvl1pPr>
          </a:lstStyle>
          <a:p>
            <a:endParaRPr lang="ja-JP" altLang="en-US" dirty="0"/>
          </a:p>
        </p:txBody>
      </p:sp>
    </p:spTree>
    <p:extLst>
      <p:ext uri="{BB962C8B-B14F-4D97-AF65-F5344CB8AC3E}">
        <p14:creationId xmlns:p14="http://schemas.microsoft.com/office/powerpoint/2010/main" val="37479070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F0F6A2E-43C3-441E-9349-BD7FBB11089A}" type="datetime1">
              <a:rPr kumimoji="1" lang="ja-JP" altLang="en-US" smtClean="0"/>
              <a:t>2017/11/10</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5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25401E8-B18F-4094-A7E5-E5DF1F616F08}" type="datetime1">
              <a:rPr kumimoji="1" lang="ja-JP" altLang="en-US" smtClean="0"/>
              <a:t>2017/11/10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853965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22960" y="2582335"/>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AFD88D4-A323-42B5-8260-A964BC330AB0}" type="datetime1">
              <a:rPr kumimoji="1" lang="ja-JP" altLang="en-US" smtClean="0"/>
              <a:t>2017/11/10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303544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E69451F6-43C5-44BE-9BCB-CD12E5DDF29D}" type="datetime1">
              <a:rPr kumimoji="1" lang="ja-JP" altLang="en-US" smtClean="0"/>
              <a:t>2017/11/10</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104775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3FE0CB-1E24-4D4C-A6C9-E1D50E0A2C1E}" type="datetime1">
              <a:rPr kumimoji="1" lang="ja-JP" altLang="en-US" smtClean="0"/>
              <a:t>2017/11/10</a:t>
            </a:fld>
            <a:endParaRPr kumimoji="1" lang="ja-JP" alt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dirty="0"/>
          </a:p>
        </p:txBody>
      </p:sp>
      <p:sp>
        <p:nvSpPr>
          <p:cNvPr id="9" name="Slide Number Placeholder 8"/>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3482675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F5536ED-476B-43AE-9E7C-9AF3F909CB58}" type="datetime1">
              <a:rPr kumimoji="1" lang="ja-JP" altLang="en-US" smtClean="0"/>
              <a:t>2017/11/10</a:t>
            </a:fld>
            <a:endParaRPr kumimoji="1" lang="ja-JP" alt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780935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81FA5C1-5E26-4F4E-A12B-2D979237CE0D}" type="datetime1">
              <a:rPr kumimoji="1" lang="ja-JP" altLang="en-US" smtClean="0"/>
              <a:t>2017/11/10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1431393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FC1D2F9-D80C-4C20-9D9C-2C0FEF16ADCB}" type="datetime1">
              <a:rPr kumimoji="1" lang="ja-JP" altLang="en-US" smtClean="0"/>
              <a:t>2017/11/10</a:t>
            </a:fld>
            <a:endParaRPr kumimoji="1" lang="ja-JP" alt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EA5BA5C-CDE7-497D-9261-6A40424EDE0C}" type="slidenum">
              <a:rPr kumimoji="1" lang="ja-JP" altLang="en-US" smtClean="0"/>
              <a:t>‹#›</a:t>
            </a:fld>
            <a:endParaRPr kumimoji="1" lang="ja-JP" alt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29442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4.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20.jpeg"/><Relationship Id="rId4" Type="http://schemas.openxmlformats.org/officeDocument/2006/relationships/image" Target="../media/image12.jp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2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13.jpeg"/></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86465" y="2853467"/>
            <a:ext cx="8526285" cy="1377894"/>
          </a:xfrm>
        </p:spPr>
        <p:txBody>
          <a:bodyPr>
            <a:normAutofit/>
          </a:bodyPr>
          <a:lstStyle/>
          <a:p>
            <a:pPr algn="ctr"/>
            <a:r>
              <a:rPr lang="ja-JP" altLang="en-US" sz="3600" b="1" dirty="0" smtClean="0"/>
              <a:t>地域発音英語を活用した</a:t>
            </a:r>
            <a:r>
              <a:rPr kumimoji="1" lang="ja-JP" altLang="en-US" sz="3600" b="1" dirty="0" smtClean="0"/>
              <a:t>英語リスニング学習支援システムの</a:t>
            </a:r>
            <a:r>
              <a:rPr lang="ja-JP" altLang="en-US" sz="3600" b="1" dirty="0" smtClean="0"/>
              <a:t>設計・開発</a:t>
            </a:r>
            <a:endParaRPr kumimoji="1" lang="ja-JP" altLang="en-US" sz="3600" b="1" dirty="0"/>
          </a:p>
        </p:txBody>
      </p:sp>
      <p:sp>
        <p:nvSpPr>
          <p:cNvPr id="3" name="サブタイトル 2"/>
          <p:cNvSpPr>
            <a:spLocks noGrp="1"/>
          </p:cNvSpPr>
          <p:nvPr>
            <p:ph type="subTitle" idx="1"/>
          </p:nvPr>
        </p:nvSpPr>
        <p:spPr>
          <a:xfrm>
            <a:off x="1149384" y="4435390"/>
            <a:ext cx="6781800" cy="1358741"/>
          </a:xfrm>
        </p:spPr>
        <p:txBody>
          <a:bodyPr>
            <a:normAutofit/>
          </a:bodyPr>
          <a:lstStyle/>
          <a:p>
            <a:pPr algn="ctr"/>
            <a:r>
              <a:rPr lang="ja-JP" altLang="en-US" sz="2000" dirty="0"/>
              <a:t>　</a:t>
            </a:r>
            <a:r>
              <a:rPr kumimoji="1" lang="ja-JP" altLang="en-US" sz="2000" dirty="0" smtClean="0"/>
              <a:t>神奈川工科大学　情報工学科</a:t>
            </a:r>
            <a:endParaRPr kumimoji="1" lang="en-US" altLang="ja-JP" sz="2000" dirty="0" smtClean="0"/>
          </a:p>
          <a:p>
            <a:pPr algn="ctr"/>
            <a:r>
              <a:rPr kumimoji="1" lang="ja-JP" altLang="en-US" sz="2000" dirty="0" smtClean="0"/>
              <a:t>学籍番号：</a:t>
            </a:r>
            <a:r>
              <a:rPr kumimoji="1" lang="en-US" altLang="ja-JP" sz="2000" dirty="0" smtClean="0"/>
              <a:t>1421172</a:t>
            </a:r>
            <a:r>
              <a:rPr kumimoji="1" lang="ja-JP" altLang="en-US" sz="2000" dirty="0" smtClean="0"/>
              <a:t>　</a:t>
            </a:r>
            <a:r>
              <a:rPr lang="ja-JP" altLang="en-US" sz="2000" dirty="0" smtClean="0"/>
              <a:t>氏名：</a:t>
            </a:r>
            <a:r>
              <a:rPr kumimoji="1" lang="ja-JP" altLang="en-US" sz="2000" dirty="0" smtClean="0"/>
              <a:t>上村 航平</a:t>
            </a:r>
            <a:endParaRPr kumimoji="1" lang="en-US" altLang="ja-JP" sz="2000" dirty="0" smtClean="0"/>
          </a:p>
          <a:p>
            <a:pPr algn="ctr"/>
            <a:r>
              <a:rPr lang="ja-JP" altLang="en-US" sz="2000" dirty="0" smtClean="0"/>
              <a:t>指導教員：鷹野 孝典 准教授</a:t>
            </a:r>
            <a:endParaRPr kumimoji="1" lang="ja-JP" altLang="en-US" sz="2000" dirty="0"/>
          </a:p>
        </p:txBody>
      </p:sp>
    </p:spTree>
    <p:extLst>
      <p:ext uri="{BB962C8B-B14F-4D97-AF65-F5344CB8AC3E}">
        <p14:creationId xmlns:p14="http://schemas.microsoft.com/office/powerpoint/2010/main" val="1999502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09251"/>
            <a:ext cx="7926470" cy="928110"/>
          </a:xfrm>
        </p:spPr>
        <p:txBody>
          <a:bodyPr>
            <a:normAutofit/>
          </a:bodyPr>
          <a:lstStyle/>
          <a:p>
            <a:r>
              <a:rPr lang="ja-JP" altLang="en-US" sz="4400" b="1" dirty="0" smtClean="0"/>
              <a:t>提案システム</a:t>
            </a:r>
            <a:r>
              <a:rPr lang="ja-JP" altLang="en-US" sz="4400" b="1" dirty="0"/>
              <a:t>　</a:t>
            </a:r>
            <a:r>
              <a:rPr lang="ja-JP" altLang="en-US" sz="4400" b="1" dirty="0" smtClean="0"/>
              <a:t>　</a:t>
            </a:r>
            <a:r>
              <a:rPr lang="en-US" altLang="ja-JP" sz="4400" b="1" dirty="0" smtClean="0"/>
              <a:t>‐</a:t>
            </a:r>
            <a:r>
              <a:rPr lang="ja-JP" altLang="en-US" sz="4400" b="1" dirty="0" smtClean="0"/>
              <a:t>地域推薦</a:t>
            </a:r>
            <a:r>
              <a:rPr lang="en-US" altLang="ja-JP" sz="4400" b="1" dirty="0" smtClean="0"/>
              <a:t>‐</a:t>
            </a:r>
            <a:endParaRPr kumimoji="1" lang="ja-JP" altLang="en-US" sz="4400" dirty="0"/>
          </a:p>
        </p:txBody>
      </p:sp>
      <p:sp>
        <p:nvSpPr>
          <p:cNvPr id="3" name="コンテンツ プレースホルダー 2"/>
          <p:cNvSpPr>
            <a:spLocks noGrp="1"/>
          </p:cNvSpPr>
          <p:nvPr>
            <p:ph idx="1"/>
          </p:nvPr>
        </p:nvSpPr>
        <p:spPr>
          <a:xfrm>
            <a:off x="713519" y="1821885"/>
            <a:ext cx="7543801" cy="468396"/>
          </a:xfrm>
        </p:spPr>
        <p:txBody>
          <a:bodyPr>
            <a:normAutofit fontScale="85000" lnSpcReduction="10000"/>
          </a:bodyPr>
          <a:lstStyle/>
          <a:p>
            <a:pPr marL="0" indent="-292608">
              <a:buFont typeface="Wingdings" panose="05000000000000000000" pitchFamily="2" charset="2"/>
              <a:buChar char="l"/>
            </a:pPr>
            <a:r>
              <a:rPr lang="ja-JP" altLang="en-US" dirty="0">
                <a:latin typeface="+mn-ea"/>
              </a:rPr>
              <a:t>算出</a:t>
            </a:r>
            <a:r>
              <a:rPr lang="ja-JP" altLang="en-US" dirty="0" smtClean="0">
                <a:latin typeface="+mn-ea"/>
              </a:rPr>
              <a:t>した地域</a:t>
            </a:r>
            <a:r>
              <a:rPr lang="ja-JP" altLang="en-US" dirty="0">
                <a:latin typeface="+mn-ea"/>
              </a:rPr>
              <a:t>別正答率</a:t>
            </a:r>
            <a:r>
              <a:rPr lang="en-US" altLang="ja-JP" dirty="0">
                <a:latin typeface="+mn-ea"/>
              </a:rPr>
              <a:t>(cx)</a:t>
            </a:r>
            <a:r>
              <a:rPr lang="ja-JP" altLang="en-US" dirty="0">
                <a:latin typeface="+mn-ea"/>
              </a:rPr>
              <a:t>から</a:t>
            </a:r>
            <a:r>
              <a:rPr lang="ja-JP" altLang="en-US" dirty="0" smtClean="0">
                <a:latin typeface="+mn-ea"/>
              </a:rPr>
              <a:t>，</a:t>
            </a:r>
            <a:r>
              <a:rPr lang="ja-JP" altLang="en-US" dirty="0">
                <a:latin typeface="+mn-ea"/>
              </a:rPr>
              <a:t>以下</a:t>
            </a:r>
            <a:r>
              <a:rPr lang="ja-JP" altLang="en-US" dirty="0" smtClean="0">
                <a:latin typeface="+mn-ea"/>
              </a:rPr>
              <a:t>のように学習者に適した地域を推薦．</a:t>
            </a:r>
            <a:endParaRPr lang="en-US" altLang="ja-JP" dirty="0">
              <a:latin typeface="+mn-ea"/>
            </a:endParaRPr>
          </a:p>
        </p:txBody>
      </p:sp>
      <p:sp>
        <p:nvSpPr>
          <p:cNvPr id="4" name="スライド番号プレースホルダー 3"/>
          <p:cNvSpPr>
            <a:spLocks noGrp="1"/>
          </p:cNvSpPr>
          <p:nvPr>
            <p:ph type="sldNum" sz="quarter" idx="12"/>
          </p:nvPr>
        </p:nvSpPr>
        <p:spPr/>
        <p:txBody>
          <a:bodyPr/>
          <a:lstStyle/>
          <a:p>
            <a:fld id="{C5F8F553-3D15-4212-9060-B053260BF0C7}" type="slidenum">
              <a:rPr lang="ja-JP" altLang="en-US" smtClean="0"/>
              <a:t>10</a:t>
            </a:fld>
            <a:endParaRPr lang="ja-JP" altLang="en-US" dirty="0"/>
          </a:p>
        </p:txBody>
      </p:sp>
      <p:sp>
        <p:nvSpPr>
          <p:cNvPr id="16" name="右矢印 15"/>
          <p:cNvSpPr/>
          <p:nvPr/>
        </p:nvSpPr>
        <p:spPr>
          <a:xfrm>
            <a:off x="4605457" y="2486514"/>
            <a:ext cx="848981" cy="257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3" name="表 22"/>
          <p:cNvGraphicFramePr>
            <a:graphicFrameLocks noGrp="1"/>
          </p:cNvGraphicFramePr>
          <p:nvPr>
            <p:extLst>
              <p:ext uri="{D42A27DB-BD31-4B8C-83A1-F6EECF244321}">
                <p14:modId xmlns:p14="http://schemas.microsoft.com/office/powerpoint/2010/main" val="3096073192"/>
              </p:ext>
            </p:extLst>
          </p:nvPr>
        </p:nvGraphicFramePr>
        <p:xfrm>
          <a:off x="463149" y="2225500"/>
          <a:ext cx="2229591" cy="1036320"/>
        </p:xfrm>
        <a:graphic>
          <a:graphicData uri="http://schemas.openxmlformats.org/drawingml/2006/table">
            <a:tbl>
              <a:tblPr firstRow="1" bandRow="1">
                <a:tableStyleId>{5C22544A-7EE6-4342-B048-85BDC9FD1C3A}</a:tableStyleId>
              </a:tblPr>
              <a:tblGrid>
                <a:gridCol w="631545">
                  <a:extLst>
                    <a:ext uri="{9D8B030D-6E8A-4147-A177-3AD203B41FA5}">
                      <a16:colId xmlns:a16="http://schemas.microsoft.com/office/drawing/2014/main" val="1522409519"/>
                    </a:ext>
                  </a:extLst>
                </a:gridCol>
                <a:gridCol w="924329">
                  <a:extLst>
                    <a:ext uri="{9D8B030D-6E8A-4147-A177-3AD203B41FA5}">
                      <a16:colId xmlns:a16="http://schemas.microsoft.com/office/drawing/2014/main" val="1560925707"/>
                    </a:ext>
                  </a:extLst>
                </a:gridCol>
                <a:gridCol w="673717">
                  <a:extLst>
                    <a:ext uri="{9D8B030D-6E8A-4147-A177-3AD203B41FA5}">
                      <a16:colId xmlns:a16="http://schemas.microsoft.com/office/drawing/2014/main" val="46954385"/>
                    </a:ext>
                  </a:extLst>
                </a:gridCol>
              </a:tblGrid>
              <a:tr h="378841">
                <a:tc>
                  <a:txBody>
                    <a:bodyPr/>
                    <a:lstStyle/>
                    <a:p>
                      <a:r>
                        <a:rPr kumimoji="1" lang="ja-JP" altLang="en-US" sz="1100" dirty="0" smtClean="0"/>
                        <a:t>ランク</a:t>
                      </a:r>
                      <a:endParaRPr kumimoji="1" lang="en-US" altLang="ja-JP" sz="1100" dirty="0" smtClean="0"/>
                    </a:p>
                  </a:txBody>
                  <a:tcPr/>
                </a:tc>
                <a:tc>
                  <a:txBody>
                    <a:bodyPr/>
                    <a:lstStyle/>
                    <a:p>
                      <a:r>
                        <a:rPr kumimoji="1" lang="ja-JP" altLang="en-US" sz="1100" dirty="0" smtClean="0"/>
                        <a:t>地域</a:t>
                      </a:r>
                      <a:endParaRPr kumimoji="1" lang="ja-JP" altLang="en-US" sz="1100" dirty="0"/>
                    </a:p>
                  </a:txBody>
                  <a:tcPr/>
                </a:tc>
                <a:tc>
                  <a:txBody>
                    <a:bodyPr/>
                    <a:lstStyle/>
                    <a:p>
                      <a:r>
                        <a:rPr kumimoji="1" lang="ja-JP" altLang="en-US" sz="1100" dirty="0" smtClean="0"/>
                        <a:t>正答率</a:t>
                      </a:r>
                      <a:r>
                        <a:rPr kumimoji="1" lang="en-US" altLang="ja-JP" sz="1100" dirty="0" smtClean="0"/>
                        <a:t>(cx)</a:t>
                      </a:r>
                    </a:p>
                  </a:txBody>
                  <a:tcPr/>
                </a:tc>
                <a:extLst>
                  <a:ext uri="{0D108BD9-81ED-4DB2-BD59-A6C34878D82A}">
                    <a16:rowId xmlns:a16="http://schemas.microsoft.com/office/drawing/2014/main" val="3238524916"/>
                  </a:ext>
                </a:extLst>
              </a:tr>
              <a:tr h="264437">
                <a:tc>
                  <a:txBody>
                    <a:bodyPr/>
                    <a:lstStyle/>
                    <a:p>
                      <a:r>
                        <a:rPr kumimoji="1" lang="en-US" altLang="ja-JP" sz="1100" dirty="0" smtClean="0"/>
                        <a:t>1</a:t>
                      </a:r>
                      <a:r>
                        <a:rPr kumimoji="1" lang="ja-JP" altLang="en-US" sz="1100" dirty="0" smtClean="0"/>
                        <a:t>位</a:t>
                      </a:r>
                      <a:endParaRPr kumimoji="1" lang="ja-JP" altLang="en-US" sz="1100" dirty="0"/>
                    </a:p>
                  </a:txBody>
                  <a:tcPr/>
                </a:tc>
                <a:tc>
                  <a:txBody>
                    <a:bodyPr/>
                    <a:lstStyle/>
                    <a:p>
                      <a:r>
                        <a:rPr kumimoji="1" lang="en-US" altLang="ja-JP" sz="1400" dirty="0" err="1" smtClean="0"/>
                        <a:t>singapole</a:t>
                      </a:r>
                      <a:endParaRPr kumimoji="1" lang="ja-JP" altLang="en-US" sz="1400" dirty="0"/>
                    </a:p>
                  </a:txBody>
                  <a:tcPr/>
                </a:tc>
                <a:tc>
                  <a:txBody>
                    <a:bodyPr/>
                    <a:lstStyle/>
                    <a:p>
                      <a:r>
                        <a:rPr kumimoji="1" lang="en-US" altLang="ja-JP" sz="1400" dirty="0" smtClean="0"/>
                        <a:t>80%</a:t>
                      </a:r>
                      <a:endParaRPr kumimoji="1" lang="ja-JP" altLang="en-US" sz="1400" dirty="0"/>
                    </a:p>
                  </a:txBody>
                  <a:tcPr/>
                </a:tc>
                <a:extLst>
                  <a:ext uri="{0D108BD9-81ED-4DB2-BD59-A6C34878D82A}">
                    <a16:rowId xmlns:a16="http://schemas.microsoft.com/office/drawing/2014/main" val="3914155503"/>
                  </a:ext>
                </a:extLst>
              </a:tr>
              <a:tr h="293700">
                <a:tc>
                  <a:txBody>
                    <a:bodyPr/>
                    <a:lstStyle/>
                    <a:p>
                      <a:r>
                        <a:rPr kumimoji="1" lang="en-US" altLang="ja-JP" sz="1100" dirty="0" smtClean="0"/>
                        <a:t>2</a:t>
                      </a:r>
                      <a:r>
                        <a:rPr kumimoji="1" lang="ja-JP" altLang="en-US" sz="1100" dirty="0" smtClean="0"/>
                        <a:t>位</a:t>
                      </a:r>
                      <a:endParaRPr kumimoji="1" lang="ja-JP" altLang="en-US" sz="1100" dirty="0"/>
                    </a:p>
                  </a:txBody>
                  <a:tcPr/>
                </a:tc>
                <a:tc>
                  <a:txBody>
                    <a:bodyPr/>
                    <a:lstStyle/>
                    <a:p>
                      <a:r>
                        <a:rPr kumimoji="1" lang="en-US" altLang="ja-JP" sz="1400" dirty="0" err="1" smtClean="0"/>
                        <a:t>indonesia</a:t>
                      </a:r>
                      <a:endParaRPr kumimoji="1" lang="ja-JP" altLang="en-US" sz="1400" dirty="0"/>
                    </a:p>
                  </a:txBody>
                  <a:tcPr/>
                </a:tc>
                <a:tc>
                  <a:txBody>
                    <a:bodyPr/>
                    <a:lstStyle/>
                    <a:p>
                      <a:r>
                        <a:rPr kumimoji="1" lang="en-US" altLang="ja-JP" sz="1400" dirty="0" smtClean="0"/>
                        <a:t>70%</a:t>
                      </a:r>
                      <a:endParaRPr kumimoji="1" lang="ja-JP" altLang="en-US" sz="1400" dirty="0"/>
                    </a:p>
                  </a:txBody>
                  <a:tcPr/>
                </a:tc>
                <a:extLst>
                  <a:ext uri="{0D108BD9-81ED-4DB2-BD59-A6C34878D82A}">
                    <a16:rowId xmlns:a16="http://schemas.microsoft.com/office/drawing/2014/main" val="1514954308"/>
                  </a:ext>
                </a:extLst>
              </a:tr>
            </a:tbl>
          </a:graphicData>
        </a:graphic>
      </p:graphicFrame>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979" y="2860933"/>
            <a:ext cx="650635" cy="579752"/>
          </a:xfrm>
          <a:prstGeom prst="rect">
            <a:avLst/>
          </a:prstGeom>
        </p:spPr>
      </p:pic>
      <p:sp>
        <p:nvSpPr>
          <p:cNvPr id="29" name="右矢印 28"/>
          <p:cNvSpPr/>
          <p:nvPr/>
        </p:nvSpPr>
        <p:spPr>
          <a:xfrm rot="5400000">
            <a:off x="6763909" y="3621346"/>
            <a:ext cx="261292" cy="316495"/>
          </a:xfrm>
          <a:prstGeom prst="rightArrow">
            <a:avLst>
              <a:gd name="adj1" fmla="val 50000"/>
              <a:gd name="adj2" fmla="val 60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0" name="表 29"/>
          <p:cNvGraphicFramePr>
            <a:graphicFrameLocks noGrp="1"/>
          </p:cNvGraphicFramePr>
          <p:nvPr>
            <p:extLst>
              <p:ext uri="{D42A27DB-BD31-4B8C-83A1-F6EECF244321}">
                <p14:modId xmlns:p14="http://schemas.microsoft.com/office/powerpoint/2010/main" val="2012540953"/>
              </p:ext>
            </p:extLst>
          </p:nvPr>
        </p:nvGraphicFramePr>
        <p:xfrm>
          <a:off x="2669893" y="4466284"/>
          <a:ext cx="2360055" cy="1036320"/>
        </p:xfrm>
        <a:graphic>
          <a:graphicData uri="http://schemas.openxmlformats.org/drawingml/2006/table">
            <a:tbl>
              <a:tblPr firstRow="1" bandRow="1">
                <a:tableStyleId>{5C22544A-7EE6-4342-B048-85BDC9FD1C3A}</a:tableStyleId>
              </a:tblPr>
              <a:tblGrid>
                <a:gridCol w="633707">
                  <a:extLst>
                    <a:ext uri="{9D8B030D-6E8A-4147-A177-3AD203B41FA5}">
                      <a16:colId xmlns:a16="http://schemas.microsoft.com/office/drawing/2014/main" val="1522409519"/>
                    </a:ext>
                  </a:extLst>
                </a:gridCol>
                <a:gridCol w="1013209">
                  <a:extLst>
                    <a:ext uri="{9D8B030D-6E8A-4147-A177-3AD203B41FA5}">
                      <a16:colId xmlns:a16="http://schemas.microsoft.com/office/drawing/2014/main" val="1560925707"/>
                    </a:ext>
                  </a:extLst>
                </a:gridCol>
                <a:gridCol w="713139">
                  <a:extLst>
                    <a:ext uri="{9D8B030D-6E8A-4147-A177-3AD203B41FA5}">
                      <a16:colId xmlns:a16="http://schemas.microsoft.com/office/drawing/2014/main" val="46954385"/>
                    </a:ext>
                  </a:extLst>
                </a:gridCol>
              </a:tblGrid>
              <a:tr h="370211">
                <a:tc>
                  <a:txBody>
                    <a:bodyPr/>
                    <a:lstStyle/>
                    <a:p>
                      <a:r>
                        <a:rPr kumimoji="1" lang="ja-JP" altLang="en-US" sz="1100" dirty="0" smtClean="0"/>
                        <a:t>ランク</a:t>
                      </a:r>
                      <a:endParaRPr kumimoji="1" lang="en-US" altLang="ja-JP" sz="1100" dirty="0" smtClean="0"/>
                    </a:p>
                  </a:txBody>
                  <a:tcPr/>
                </a:tc>
                <a:tc>
                  <a:txBody>
                    <a:bodyPr/>
                    <a:lstStyle/>
                    <a:p>
                      <a:r>
                        <a:rPr kumimoji="1" lang="ja-JP" altLang="en-US" sz="1100" dirty="0" smtClean="0"/>
                        <a:t>地域</a:t>
                      </a:r>
                      <a:endParaRPr kumimoji="1" lang="ja-JP" altLang="en-US" sz="1100" dirty="0"/>
                    </a:p>
                  </a:txBody>
                  <a:tcPr/>
                </a:tc>
                <a:tc>
                  <a:txBody>
                    <a:bodyPr/>
                    <a:lstStyle/>
                    <a:p>
                      <a:r>
                        <a:rPr kumimoji="1" lang="ja-JP" altLang="en-US" sz="1100" dirty="0" smtClean="0"/>
                        <a:t>正答率</a:t>
                      </a:r>
                      <a:r>
                        <a:rPr kumimoji="1" lang="en-US" altLang="ja-JP" sz="1100" dirty="0" smtClean="0"/>
                        <a:t>(cx)</a:t>
                      </a:r>
                    </a:p>
                  </a:txBody>
                  <a:tcPr/>
                </a:tc>
                <a:extLst>
                  <a:ext uri="{0D108BD9-81ED-4DB2-BD59-A6C34878D82A}">
                    <a16:rowId xmlns:a16="http://schemas.microsoft.com/office/drawing/2014/main" val="3238524916"/>
                  </a:ext>
                </a:extLst>
              </a:tr>
              <a:tr h="264437">
                <a:tc>
                  <a:txBody>
                    <a:bodyPr/>
                    <a:lstStyle/>
                    <a:p>
                      <a:r>
                        <a:rPr kumimoji="1" lang="en-US" altLang="ja-JP" sz="1100" dirty="0" smtClean="0"/>
                        <a:t>1</a:t>
                      </a:r>
                      <a:r>
                        <a:rPr kumimoji="1" lang="ja-JP" altLang="en-US" sz="1100" dirty="0" smtClean="0"/>
                        <a:t>位</a:t>
                      </a:r>
                      <a:endParaRPr kumimoji="1" lang="ja-JP" altLang="en-US" sz="1100" dirty="0"/>
                    </a:p>
                  </a:txBody>
                  <a:tcPr/>
                </a:tc>
                <a:tc>
                  <a:txBody>
                    <a:bodyPr/>
                    <a:lstStyle/>
                    <a:p>
                      <a:r>
                        <a:rPr kumimoji="1" lang="en-US" altLang="ja-JP" sz="1400" dirty="0" err="1" smtClean="0"/>
                        <a:t>singapole</a:t>
                      </a:r>
                      <a:endParaRPr kumimoji="1" lang="ja-JP" altLang="en-US" sz="1400" dirty="0"/>
                    </a:p>
                  </a:txBody>
                  <a:tcPr/>
                </a:tc>
                <a:tc>
                  <a:txBody>
                    <a:bodyPr/>
                    <a:lstStyle/>
                    <a:p>
                      <a:r>
                        <a:rPr kumimoji="1" lang="en-US" altLang="ja-JP" sz="1400" dirty="0" smtClean="0">
                          <a:solidFill>
                            <a:srgbClr val="FF0000"/>
                          </a:solidFill>
                        </a:rPr>
                        <a:t>95</a:t>
                      </a:r>
                      <a:r>
                        <a:rPr kumimoji="1" lang="ja-JP" altLang="en-US" sz="1400" dirty="0" smtClean="0">
                          <a:solidFill>
                            <a:srgbClr val="FF0000"/>
                          </a:solidFill>
                        </a:rPr>
                        <a:t>％</a:t>
                      </a:r>
                      <a:endParaRPr kumimoji="1" lang="ja-JP" altLang="en-US" sz="1400" dirty="0">
                        <a:solidFill>
                          <a:srgbClr val="FF0000"/>
                        </a:solidFill>
                      </a:endParaRPr>
                    </a:p>
                  </a:txBody>
                  <a:tcPr/>
                </a:tc>
                <a:extLst>
                  <a:ext uri="{0D108BD9-81ED-4DB2-BD59-A6C34878D82A}">
                    <a16:rowId xmlns:a16="http://schemas.microsoft.com/office/drawing/2014/main" val="3914155503"/>
                  </a:ext>
                </a:extLst>
              </a:tr>
              <a:tr h="264437">
                <a:tc>
                  <a:txBody>
                    <a:bodyPr/>
                    <a:lstStyle/>
                    <a:p>
                      <a:r>
                        <a:rPr kumimoji="1" lang="en-US" altLang="ja-JP" sz="1100" dirty="0" smtClean="0"/>
                        <a:t>2</a:t>
                      </a:r>
                      <a:r>
                        <a:rPr kumimoji="1" lang="ja-JP" altLang="en-US" sz="1100" dirty="0" smtClean="0"/>
                        <a:t>位</a:t>
                      </a:r>
                      <a:endParaRPr kumimoji="1" lang="ja-JP" altLang="en-US" sz="1100" dirty="0"/>
                    </a:p>
                  </a:txBody>
                  <a:tcPr/>
                </a:tc>
                <a:tc>
                  <a:txBody>
                    <a:bodyPr/>
                    <a:lstStyle/>
                    <a:p>
                      <a:r>
                        <a:rPr kumimoji="1" lang="en-US" altLang="ja-JP" sz="1400" dirty="0" err="1" smtClean="0"/>
                        <a:t>indonesia</a:t>
                      </a:r>
                      <a:endParaRPr kumimoji="1" lang="ja-JP" altLang="en-US" sz="1400" dirty="0"/>
                    </a:p>
                  </a:txBody>
                  <a:tcPr/>
                </a:tc>
                <a:tc>
                  <a:txBody>
                    <a:bodyPr/>
                    <a:lstStyle/>
                    <a:p>
                      <a:r>
                        <a:rPr kumimoji="1" lang="en-US" altLang="ja-JP" sz="1400" dirty="0" smtClean="0"/>
                        <a:t>70%</a:t>
                      </a:r>
                      <a:endParaRPr kumimoji="1" lang="ja-JP" altLang="en-US" sz="1400" dirty="0"/>
                    </a:p>
                  </a:txBody>
                  <a:tcPr/>
                </a:tc>
                <a:extLst>
                  <a:ext uri="{0D108BD9-81ED-4DB2-BD59-A6C34878D82A}">
                    <a16:rowId xmlns:a16="http://schemas.microsoft.com/office/drawing/2014/main" val="1514954308"/>
                  </a:ext>
                </a:extLst>
              </a:tr>
            </a:tbl>
          </a:graphicData>
        </a:graphic>
      </p:graphicFrame>
      <p:sp>
        <p:nvSpPr>
          <p:cNvPr id="34" name="テキスト ボックス 33"/>
          <p:cNvSpPr txBox="1"/>
          <p:nvPr/>
        </p:nvSpPr>
        <p:spPr>
          <a:xfrm>
            <a:off x="109776" y="3990919"/>
            <a:ext cx="3550034" cy="523220"/>
          </a:xfrm>
          <a:prstGeom prst="rect">
            <a:avLst/>
          </a:prstGeom>
          <a:noFill/>
        </p:spPr>
        <p:txBody>
          <a:bodyPr wrap="square" rtlCol="0">
            <a:spAutoFit/>
          </a:bodyPr>
          <a:lstStyle/>
          <a:p>
            <a:r>
              <a:rPr kumimoji="1" lang="ja-JP" altLang="en-US" sz="1400" dirty="0" smtClean="0"/>
              <a:t>正答率</a:t>
            </a:r>
            <a:r>
              <a:rPr lang="en-US" altLang="ja-JP" sz="1400" dirty="0"/>
              <a:t>(</a:t>
            </a:r>
            <a:r>
              <a:rPr kumimoji="1" lang="en-US" altLang="ja-JP" sz="1400" dirty="0" smtClean="0"/>
              <a:t>cx)</a:t>
            </a:r>
            <a:r>
              <a:rPr kumimoji="1" lang="ja-JP" altLang="en-US" sz="1400" dirty="0" smtClean="0"/>
              <a:t>が一定以上になった地域</a:t>
            </a:r>
            <a:r>
              <a:rPr lang="ja-JP" altLang="en-US" sz="1400" dirty="0" smtClean="0"/>
              <a:t>を判定</a:t>
            </a:r>
            <a:endParaRPr lang="en-US" altLang="ja-JP" sz="1400" dirty="0" smtClean="0"/>
          </a:p>
          <a:p>
            <a:r>
              <a:rPr kumimoji="1" lang="ja-JP" altLang="en-US" sz="1400" dirty="0" smtClean="0">
                <a:solidFill>
                  <a:srgbClr val="FF0000"/>
                </a:solidFill>
              </a:rPr>
              <a:t>→判定された地域は推薦から除外</a:t>
            </a:r>
            <a:endParaRPr kumimoji="1" lang="ja-JP" altLang="en-US" sz="1400" dirty="0">
              <a:solidFill>
                <a:srgbClr val="FF0000"/>
              </a:solidFill>
            </a:endParaRPr>
          </a:p>
        </p:txBody>
      </p:sp>
      <p:sp>
        <p:nvSpPr>
          <p:cNvPr id="36" name="テキスト ボックス 35"/>
          <p:cNvSpPr txBox="1"/>
          <p:nvPr/>
        </p:nvSpPr>
        <p:spPr>
          <a:xfrm>
            <a:off x="3659810" y="5431258"/>
            <a:ext cx="350259"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38" name="テキスト ボックス 37"/>
          <p:cNvSpPr txBox="1"/>
          <p:nvPr/>
        </p:nvSpPr>
        <p:spPr>
          <a:xfrm>
            <a:off x="3978602" y="2920707"/>
            <a:ext cx="2615206" cy="738664"/>
          </a:xfrm>
          <a:prstGeom prst="rect">
            <a:avLst/>
          </a:prstGeom>
          <a:noFill/>
        </p:spPr>
        <p:txBody>
          <a:bodyPr wrap="square" rtlCol="0">
            <a:spAutoFit/>
          </a:bodyPr>
          <a:lstStyle/>
          <a:p>
            <a:r>
              <a:rPr lang="ja-JP" altLang="en-US" sz="1400" dirty="0" smtClean="0"/>
              <a:t>算出した地域別</a:t>
            </a:r>
            <a:r>
              <a:rPr lang="ja-JP" altLang="en-US" sz="1400" dirty="0" smtClean="0"/>
              <a:t>正答率　　　　（</a:t>
            </a:r>
            <a:r>
              <a:rPr lang="ja-JP" altLang="en-US" sz="1400" dirty="0" smtClean="0"/>
              <a:t>聞き取りやすさ）の高い順に地域を</a:t>
            </a:r>
            <a:r>
              <a:rPr lang="ja-JP" altLang="en-US" sz="1400" dirty="0" smtClean="0"/>
              <a:t>推薦</a:t>
            </a:r>
            <a:r>
              <a:rPr lang="ja-JP" altLang="en-US" sz="1400" dirty="0" smtClean="0"/>
              <a:t>し，学習</a:t>
            </a:r>
            <a:endParaRPr lang="en-US" altLang="ja-JP" sz="1400" dirty="0" smtClean="0"/>
          </a:p>
        </p:txBody>
      </p:sp>
      <p:sp>
        <p:nvSpPr>
          <p:cNvPr id="43" name="テキスト ボックス 42"/>
          <p:cNvSpPr txBox="1"/>
          <p:nvPr/>
        </p:nvSpPr>
        <p:spPr>
          <a:xfrm>
            <a:off x="2427784" y="6022241"/>
            <a:ext cx="3950305" cy="276999"/>
          </a:xfrm>
          <a:prstGeom prst="rect">
            <a:avLst/>
          </a:prstGeom>
          <a:noFill/>
        </p:spPr>
        <p:txBody>
          <a:bodyPr wrap="square" rtlCol="0">
            <a:spAutoFit/>
          </a:bodyPr>
          <a:lstStyle/>
          <a:p>
            <a:pPr algn="ctr"/>
            <a:r>
              <a:rPr kumimoji="1" lang="en-US" altLang="ja-JP" sz="1200" dirty="0" smtClean="0"/>
              <a:t>Figure</a:t>
            </a:r>
            <a:r>
              <a:rPr lang="en-US" altLang="ja-JP" sz="1200" dirty="0"/>
              <a:t>5</a:t>
            </a:r>
            <a:r>
              <a:rPr kumimoji="1" lang="en-US" altLang="ja-JP" sz="1200" dirty="0" smtClean="0"/>
              <a:t> </a:t>
            </a:r>
            <a:r>
              <a:rPr lang="ja-JP" altLang="en-US" sz="1200" dirty="0" smtClean="0"/>
              <a:t> 提案システムによる地域の</a:t>
            </a:r>
            <a:r>
              <a:rPr lang="ja-JP" altLang="en-US" sz="1200" dirty="0" smtClean="0"/>
              <a:t>推薦の例</a:t>
            </a:r>
            <a:endParaRPr lang="en-US" altLang="ja-JP" sz="1200" dirty="0" smtClean="0"/>
          </a:p>
        </p:txBody>
      </p:sp>
      <p:sp>
        <p:nvSpPr>
          <p:cNvPr id="26" name="テキスト ボックス 25"/>
          <p:cNvSpPr txBox="1"/>
          <p:nvPr/>
        </p:nvSpPr>
        <p:spPr>
          <a:xfrm>
            <a:off x="6275957" y="2274985"/>
            <a:ext cx="1828512" cy="338554"/>
          </a:xfrm>
          <a:prstGeom prst="rect">
            <a:avLst/>
          </a:prstGeom>
          <a:noFill/>
          <a:ln>
            <a:solidFill>
              <a:schemeClr val="accent1"/>
            </a:solidFill>
          </a:ln>
        </p:spPr>
        <p:txBody>
          <a:bodyPr wrap="square" rtlCol="0">
            <a:spAutoFit/>
          </a:bodyPr>
          <a:lstStyle/>
          <a:p>
            <a:r>
              <a:rPr lang="en-US" altLang="ja-JP" sz="1600" b="1" dirty="0" smtClean="0"/>
              <a:t>1.</a:t>
            </a:r>
            <a:r>
              <a:rPr lang="ja-JP" altLang="en-US" sz="1600" b="1" dirty="0" smtClean="0"/>
              <a:t>学習意識の</a:t>
            </a:r>
            <a:r>
              <a:rPr lang="ja-JP" altLang="en-US" sz="1600" b="1" dirty="0"/>
              <a:t>改善</a:t>
            </a:r>
            <a:endParaRPr kumimoji="1" lang="ja-JP" altLang="en-US" sz="1600" b="1" dirty="0"/>
          </a:p>
        </p:txBody>
      </p:sp>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979" y="4384724"/>
            <a:ext cx="717451" cy="604120"/>
          </a:xfrm>
          <a:prstGeom prst="rect">
            <a:avLst/>
          </a:prstGeom>
        </p:spPr>
      </p:pic>
      <p:sp>
        <p:nvSpPr>
          <p:cNvPr id="28" name="右矢印 27"/>
          <p:cNvSpPr/>
          <p:nvPr/>
        </p:nvSpPr>
        <p:spPr>
          <a:xfrm rot="10800000">
            <a:off x="5423252" y="4555150"/>
            <a:ext cx="543497" cy="253017"/>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形吹き出し 30"/>
          <p:cNvSpPr/>
          <p:nvPr/>
        </p:nvSpPr>
        <p:spPr>
          <a:xfrm>
            <a:off x="7205614" y="2681449"/>
            <a:ext cx="1797710" cy="646251"/>
          </a:xfrm>
          <a:prstGeom prst="wedgeEllipseCallout">
            <a:avLst>
              <a:gd name="adj1" fmla="val -54444"/>
              <a:gd name="adj2" fmla="val -102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rgbClr val="FF0000"/>
                </a:solidFill>
              </a:rPr>
              <a:t>聞き取れる！　楽しい！</a:t>
            </a:r>
            <a:endParaRPr kumimoji="1" lang="ja-JP" altLang="en-US" sz="1400" dirty="0">
              <a:solidFill>
                <a:srgbClr val="FF0000"/>
              </a:solidFill>
            </a:endParaRPr>
          </a:p>
        </p:txBody>
      </p:sp>
      <p:sp>
        <p:nvSpPr>
          <p:cNvPr id="33" name="テキスト ボックス 32"/>
          <p:cNvSpPr txBox="1"/>
          <p:nvPr/>
        </p:nvSpPr>
        <p:spPr>
          <a:xfrm>
            <a:off x="6291626" y="3962073"/>
            <a:ext cx="2035223" cy="338554"/>
          </a:xfrm>
          <a:prstGeom prst="rect">
            <a:avLst/>
          </a:prstGeom>
          <a:noFill/>
          <a:ln>
            <a:solidFill>
              <a:schemeClr val="accent1"/>
            </a:solidFill>
          </a:ln>
        </p:spPr>
        <p:txBody>
          <a:bodyPr wrap="square" rtlCol="0">
            <a:spAutoFit/>
          </a:bodyPr>
          <a:lstStyle/>
          <a:p>
            <a:r>
              <a:rPr lang="en-US" altLang="ja-JP" sz="1600" b="1" dirty="0" smtClean="0"/>
              <a:t>2.</a:t>
            </a:r>
            <a:r>
              <a:rPr lang="ja-JP" altLang="en-US" sz="1600" b="1" dirty="0" smtClean="0"/>
              <a:t>学習継続率の向上</a:t>
            </a:r>
            <a:endParaRPr kumimoji="1" lang="ja-JP" altLang="en-US" sz="1600" b="1" dirty="0"/>
          </a:p>
        </p:txBody>
      </p:sp>
      <p:sp>
        <p:nvSpPr>
          <p:cNvPr id="39" name="円形吹き出し 38"/>
          <p:cNvSpPr/>
          <p:nvPr/>
        </p:nvSpPr>
        <p:spPr>
          <a:xfrm>
            <a:off x="7320289" y="4439639"/>
            <a:ext cx="1769401" cy="585083"/>
          </a:xfrm>
          <a:prstGeom prst="wedgeEllipseCallout">
            <a:avLst>
              <a:gd name="adj1" fmla="val -53624"/>
              <a:gd name="adj2" fmla="val -253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rgbClr val="FF0000"/>
                </a:solidFill>
              </a:rPr>
              <a:t>これなら　　続けられる！　</a:t>
            </a:r>
            <a:endParaRPr kumimoji="1" lang="ja-JP" altLang="en-US" sz="1400" dirty="0">
              <a:solidFill>
                <a:srgbClr val="FF0000"/>
              </a:solidFill>
            </a:endParaRPr>
          </a:p>
        </p:txBody>
      </p:sp>
      <p:sp>
        <p:nvSpPr>
          <p:cNvPr id="40" name="テキスト ボックス 39"/>
          <p:cNvSpPr txBox="1"/>
          <p:nvPr/>
        </p:nvSpPr>
        <p:spPr>
          <a:xfrm>
            <a:off x="1357066" y="3183981"/>
            <a:ext cx="347832"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41" name="テキスト ボックス 40"/>
          <p:cNvSpPr txBox="1"/>
          <p:nvPr/>
        </p:nvSpPr>
        <p:spPr>
          <a:xfrm>
            <a:off x="5029948" y="4884606"/>
            <a:ext cx="1704928" cy="523220"/>
          </a:xfrm>
          <a:prstGeom prst="rect">
            <a:avLst/>
          </a:prstGeom>
          <a:noFill/>
        </p:spPr>
        <p:txBody>
          <a:bodyPr wrap="square" rtlCol="0">
            <a:spAutoFit/>
          </a:bodyPr>
          <a:lstStyle/>
          <a:p>
            <a:r>
              <a:rPr lang="ja-JP" altLang="en-US" sz="1400" dirty="0"/>
              <a:t>システム</a:t>
            </a:r>
            <a:r>
              <a:rPr lang="ja-JP" altLang="en-US" sz="1400" dirty="0" smtClean="0"/>
              <a:t>を利用し継続して学習</a:t>
            </a:r>
            <a:endParaRPr lang="en-US" altLang="ja-JP" sz="1400" dirty="0" smtClean="0"/>
          </a:p>
        </p:txBody>
      </p:sp>
      <p:sp>
        <p:nvSpPr>
          <p:cNvPr id="13" name="上矢印 12"/>
          <p:cNvSpPr/>
          <p:nvPr/>
        </p:nvSpPr>
        <p:spPr>
          <a:xfrm>
            <a:off x="3849920" y="3901309"/>
            <a:ext cx="420992" cy="42183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6313728" y="5822187"/>
            <a:ext cx="2206818" cy="338554"/>
          </a:xfrm>
          <a:prstGeom prst="rect">
            <a:avLst/>
          </a:prstGeom>
          <a:noFill/>
          <a:ln>
            <a:solidFill>
              <a:schemeClr val="accent1"/>
            </a:solidFill>
          </a:ln>
        </p:spPr>
        <p:txBody>
          <a:bodyPr wrap="square" rtlCol="0">
            <a:spAutoFit/>
          </a:bodyPr>
          <a:lstStyle/>
          <a:p>
            <a:r>
              <a:rPr lang="en-US" altLang="ja-JP" sz="1600" b="1" dirty="0" smtClean="0"/>
              <a:t>3.</a:t>
            </a:r>
            <a:r>
              <a:rPr lang="ja-JP" altLang="en-US" sz="1600" b="1" dirty="0" smtClean="0"/>
              <a:t>リスニング力の向上</a:t>
            </a:r>
            <a:endParaRPr kumimoji="1" lang="ja-JP" altLang="en-US" sz="1600" b="1" dirty="0"/>
          </a:p>
        </p:txBody>
      </p:sp>
      <p:sp>
        <p:nvSpPr>
          <p:cNvPr id="15" name="右矢印 14"/>
          <p:cNvSpPr/>
          <p:nvPr/>
        </p:nvSpPr>
        <p:spPr>
          <a:xfrm rot="1303815">
            <a:off x="5813877" y="5500331"/>
            <a:ext cx="426115" cy="27607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4"/>
          <a:srcRect l="67464" t="19832" r="28689" b="58790"/>
          <a:stretch/>
        </p:blipFill>
        <p:spPr>
          <a:xfrm>
            <a:off x="2920901" y="2061716"/>
            <a:ext cx="1040613" cy="1760829"/>
          </a:xfrm>
          <a:prstGeom prst="rect">
            <a:avLst/>
          </a:prstGeom>
        </p:spPr>
      </p:pic>
    </p:spTree>
    <p:extLst>
      <p:ext uri="{BB962C8B-B14F-4D97-AF65-F5344CB8AC3E}">
        <p14:creationId xmlns:p14="http://schemas.microsoft.com/office/powerpoint/2010/main" val="4059699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77998" y="551689"/>
            <a:ext cx="7747166" cy="1131001"/>
          </a:xfrm>
        </p:spPr>
        <p:txBody>
          <a:bodyPr>
            <a:normAutofit fontScale="90000"/>
          </a:bodyPr>
          <a:lstStyle/>
          <a:p>
            <a:r>
              <a:rPr lang="ja-JP" altLang="en-US" sz="4400" b="1" dirty="0"/>
              <a:t>実装</a:t>
            </a:r>
            <a:r>
              <a:rPr lang="ja-JP" altLang="en-US" sz="4400" b="1" dirty="0" smtClean="0"/>
              <a:t>　　　　　　　　　</a:t>
            </a:r>
            <a:r>
              <a:rPr lang="ja-JP" altLang="en-US" sz="4400" b="1" dirty="0"/>
              <a:t>　</a:t>
            </a:r>
            <a:r>
              <a:rPr lang="ja-JP" altLang="en-US" sz="4400" b="1" dirty="0" smtClean="0"/>
              <a:t>　　　　　　　　　　</a:t>
            </a:r>
            <a:r>
              <a:rPr lang="ja-JP" altLang="en-US" sz="4400" b="1" dirty="0"/>
              <a:t>　</a:t>
            </a:r>
            <a:r>
              <a:rPr lang="ja-JP" altLang="en-US" sz="4400" b="1" dirty="0" smtClean="0"/>
              <a:t>　    </a:t>
            </a:r>
            <a:r>
              <a:rPr lang="en-US" altLang="ja-JP" sz="4400" b="1" dirty="0" smtClean="0"/>
              <a:t>‐</a:t>
            </a:r>
            <a:r>
              <a:rPr lang="ja-JP" altLang="en-US" sz="4400" b="1" dirty="0"/>
              <a:t>穴埋</a:t>
            </a:r>
            <a:r>
              <a:rPr lang="ja-JP" altLang="en-US" sz="4400" b="1" dirty="0" smtClean="0"/>
              <a:t>め</a:t>
            </a:r>
            <a:r>
              <a:rPr kumimoji="1" lang="ja-JP" altLang="en-US" sz="4400" b="1" dirty="0" smtClean="0"/>
              <a:t>問題生成機能</a:t>
            </a:r>
            <a:r>
              <a:rPr kumimoji="1" lang="en-US" altLang="ja-JP" sz="4400" b="1" dirty="0" smtClean="0"/>
              <a:t>-</a:t>
            </a:r>
            <a:endParaRPr kumimoji="1" lang="ja-JP" altLang="en-US" sz="4400" b="1" dirty="0"/>
          </a:p>
        </p:txBody>
      </p:sp>
      <p:pic>
        <p:nvPicPr>
          <p:cNvPr id="5" name="コンテンツ プレースホルダー 4"/>
          <p:cNvPicPr>
            <a:picLocks noGrp="1" noChangeAspect="1"/>
          </p:cNvPicPr>
          <p:nvPr>
            <p:ph idx="1"/>
          </p:nvPr>
        </p:nvPicPr>
        <p:blipFill rotWithShape="1">
          <a:blip r:embed="rId2"/>
          <a:srcRect l="13799" t="34660" r="46048" b="7976"/>
          <a:stretch/>
        </p:blipFill>
        <p:spPr>
          <a:xfrm>
            <a:off x="556063" y="2997152"/>
            <a:ext cx="3834062" cy="3081148"/>
          </a:xfrm>
          <a:prstGeom prst="rect">
            <a:avLst/>
          </a:prstGeom>
        </p:spPr>
      </p:pic>
      <p:sp>
        <p:nvSpPr>
          <p:cNvPr id="4" name="スライド番号プレースホルダー 3"/>
          <p:cNvSpPr>
            <a:spLocks noGrp="1"/>
          </p:cNvSpPr>
          <p:nvPr>
            <p:ph type="sldNum" sz="quarter" idx="12"/>
          </p:nvPr>
        </p:nvSpPr>
        <p:spPr/>
        <p:txBody>
          <a:bodyPr/>
          <a:lstStyle/>
          <a:p>
            <a:fld id="{6774F255-C468-4161-913B-38CC529FD7EC}" type="slidenum">
              <a:rPr lang="ja-JP" altLang="en-US" smtClean="0"/>
              <a:t>11</a:t>
            </a:fld>
            <a:endParaRPr lang="ja-JP" altLang="en-US" dirty="0"/>
          </a:p>
        </p:txBody>
      </p:sp>
      <p:sp>
        <p:nvSpPr>
          <p:cNvPr id="8" name="コンテンツ プレースホルダー 2"/>
          <p:cNvSpPr txBox="1">
            <a:spLocks/>
          </p:cNvSpPr>
          <p:nvPr/>
        </p:nvSpPr>
        <p:spPr>
          <a:xfrm>
            <a:off x="913161" y="1819410"/>
            <a:ext cx="7543801" cy="112747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en-US" altLang="ja-JP" sz="1800" dirty="0" smtClean="0"/>
              <a:t>DB</a:t>
            </a:r>
            <a:r>
              <a:rPr lang="ja-JP" altLang="en-US" sz="1800" dirty="0" err="1" smtClean="0"/>
              <a:t>に登</a:t>
            </a:r>
            <a:r>
              <a:rPr lang="ja-JP" altLang="en-US" sz="1800" dirty="0" smtClean="0"/>
              <a:t>録された英文から，指定単語数分の穴埋めを持つ　　　               リスニング用の英文を生成する機能</a:t>
            </a:r>
            <a:endParaRPr lang="en-US" altLang="ja-JP" sz="2100" dirty="0" smtClean="0"/>
          </a:p>
          <a:p>
            <a:pPr marL="0" indent="0">
              <a:buNone/>
            </a:pPr>
            <a:r>
              <a:rPr lang="en-US" altLang="ja-JP" sz="1600" dirty="0"/>
              <a:t>Ex)</a:t>
            </a:r>
            <a:r>
              <a:rPr lang="ja-JP" altLang="en-US" sz="1600" dirty="0" smtClean="0"/>
              <a:t>穴埋め個数が</a:t>
            </a:r>
            <a:r>
              <a:rPr lang="en-US" altLang="ja-JP" sz="1600" dirty="0" smtClean="0"/>
              <a:t>10</a:t>
            </a:r>
            <a:r>
              <a:rPr lang="ja-JP" altLang="en-US" sz="1600" dirty="0" smtClean="0"/>
              <a:t>個の場合</a:t>
            </a:r>
            <a:endParaRPr lang="ja-JP" altLang="en-US" sz="1600" dirty="0"/>
          </a:p>
        </p:txBody>
      </p:sp>
      <p:sp>
        <p:nvSpPr>
          <p:cNvPr id="3" name="左矢印 2"/>
          <p:cNvSpPr/>
          <p:nvPr/>
        </p:nvSpPr>
        <p:spPr>
          <a:xfrm rot="10800000">
            <a:off x="4685061" y="4377946"/>
            <a:ext cx="837198" cy="3195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061841" y="2946881"/>
            <a:ext cx="2857715" cy="923330"/>
          </a:xfrm>
          <a:prstGeom prst="rect">
            <a:avLst/>
          </a:prstGeom>
          <a:noFill/>
          <a:ln>
            <a:solidFill>
              <a:srgbClr val="00B0F0"/>
            </a:solidFill>
          </a:ln>
        </p:spPr>
        <p:txBody>
          <a:bodyPr wrap="square" rtlCol="0">
            <a:spAutoFit/>
          </a:bodyPr>
          <a:lstStyle/>
          <a:p>
            <a:r>
              <a:rPr lang="ja-JP" altLang="en-US" dirty="0" smtClean="0"/>
              <a:t>空欄</a:t>
            </a:r>
            <a:r>
              <a:rPr lang="ja-JP" altLang="en-US" dirty="0"/>
              <a:t>箇所</a:t>
            </a:r>
            <a:r>
              <a:rPr lang="ja-JP" altLang="en-US" dirty="0" smtClean="0"/>
              <a:t>をクリック→　空欄箇所の単語を表示</a:t>
            </a:r>
            <a:endParaRPr lang="en-US" altLang="ja-JP" dirty="0" smtClean="0"/>
          </a:p>
          <a:p>
            <a:r>
              <a:rPr lang="en-US" altLang="ja-JP" dirty="0" smtClean="0"/>
              <a:t>DB</a:t>
            </a:r>
            <a:r>
              <a:rPr lang="ja-JP" altLang="en-US" dirty="0" smtClean="0"/>
              <a:t>に誤答単語として登録</a:t>
            </a:r>
            <a:endParaRPr kumimoji="1" lang="en-US" altLang="ja-JP" dirty="0" smtClean="0"/>
          </a:p>
        </p:txBody>
      </p:sp>
      <p:sp>
        <p:nvSpPr>
          <p:cNvPr id="13" name="下矢印 12"/>
          <p:cNvSpPr/>
          <p:nvPr/>
        </p:nvSpPr>
        <p:spPr>
          <a:xfrm>
            <a:off x="7353944" y="5069553"/>
            <a:ext cx="365102" cy="4518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783432" y="4931053"/>
            <a:ext cx="3477653" cy="276999"/>
          </a:xfrm>
          <a:prstGeom prst="rect">
            <a:avLst/>
          </a:prstGeom>
          <a:noFill/>
        </p:spPr>
        <p:txBody>
          <a:bodyPr wrap="square" rtlCol="0">
            <a:spAutoFit/>
          </a:bodyPr>
          <a:lstStyle/>
          <a:p>
            <a:r>
              <a:rPr lang="ja-JP" altLang="en-US" sz="1200" dirty="0" smtClean="0"/>
              <a:t>聞き取れなかった空欄箇所</a:t>
            </a:r>
            <a:r>
              <a:rPr lang="ja-JP" altLang="en-US" sz="1200" dirty="0"/>
              <a:t>をクリック</a:t>
            </a:r>
            <a:endParaRPr kumimoji="1" lang="ja-JP" altLang="en-US" sz="1200" dirty="0"/>
          </a:p>
        </p:txBody>
      </p:sp>
      <p:sp>
        <p:nvSpPr>
          <p:cNvPr id="12" name="テキスト ボックス 11"/>
          <p:cNvSpPr txBox="1"/>
          <p:nvPr/>
        </p:nvSpPr>
        <p:spPr>
          <a:xfrm>
            <a:off x="6816669" y="5603617"/>
            <a:ext cx="2327331" cy="369332"/>
          </a:xfrm>
          <a:prstGeom prst="rect">
            <a:avLst/>
          </a:prstGeom>
          <a:noFill/>
          <a:ln>
            <a:noFill/>
          </a:ln>
        </p:spPr>
        <p:txBody>
          <a:bodyPr wrap="square" rtlCol="0">
            <a:spAutoFit/>
          </a:bodyPr>
          <a:lstStyle/>
          <a:p>
            <a:r>
              <a:rPr lang="ja-JP" altLang="en-US" dirty="0" smtClean="0">
                <a:solidFill>
                  <a:srgbClr val="FF0000"/>
                </a:solidFill>
              </a:rPr>
              <a:t>正答率算出へ</a:t>
            </a:r>
            <a:endParaRPr lang="en-US" altLang="ja-JP" dirty="0" smtClean="0">
              <a:solidFill>
                <a:srgbClr val="FF0000"/>
              </a:solidFill>
            </a:endParaRPr>
          </a:p>
        </p:txBody>
      </p:sp>
      <p:pic>
        <p:nvPicPr>
          <p:cNvPr id="7" name="図 6"/>
          <p:cNvPicPr>
            <a:picLocks noChangeAspect="1"/>
          </p:cNvPicPr>
          <p:nvPr/>
        </p:nvPicPr>
        <p:blipFill rotWithShape="1">
          <a:blip r:embed="rId3"/>
          <a:srcRect l="500" t="27885" r="75994" b="57556"/>
          <a:stretch/>
        </p:blipFill>
        <p:spPr>
          <a:xfrm>
            <a:off x="5958895" y="4169800"/>
            <a:ext cx="3185105" cy="665807"/>
          </a:xfrm>
          <a:prstGeom prst="rect">
            <a:avLst/>
          </a:prstGeom>
        </p:spPr>
      </p:pic>
      <p:sp>
        <p:nvSpPr>
          <p:cNvPr id="15" name="テキスト ボックス 14"/>
          <p:cNvSpPr txBox="1"/>
          <p:nvPr/>
        </p:nvSpPr>
        <p:spPr>
          <a:xfrm>
            <a:off x="5715242" y="3974886"/>
            <a:ext cx="457399" cy="276999"/>
          </a:xfrm>
          <a:prstGeom prst="rect">
            <a:avLst/>
          </a:prstGeom>
          <a:noFill/>
        </p:spPr>
        <p:txBody>
          <a:bodyPr wrap="square" rtlCol="0">
            <a:spAutoFit/>
          </a:bodyPr>
          <a:lstStyle/>
          <a:p>
            <a:r>
              <a:rPr lang="en-US" altLang="ja-JP" sz="1200" dirty="0" smtClean="0"/>
              <a:t>Ex</a:t>
            </a:r>
            <a:r>
              <a:rPr lang="en-US" altLang="ja-JP" sz="1200" dirty="0"/>
              <a:t>)</a:t>
            </a:r>
            <a:endParaRPr kumimoji="1" lang="ja-JP" altLang="en-US" sz="1200" dirty="0"/>
          </a:p>
        </p:txBody>
      </p:sp>
    </p:spTree>
    <p:extLst>
      <p:ext uri="{BB962C8B-B14F-4D97-AF65-F5344CB8AC3E}">
        <p14:creationId xmlns:p14="http://schemas.microsoft.com/office/powerpoint/2010/main" val="486250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86503" y="2663666"/>
            <a:ext cx="1901952" cy="1274065"/>
          </a:xfrm>
        </p:spPr>
        <p:txBody>
          <a:bodyPr>
            <a:normAutofit/>
          </a:bodyPr>
          <a:lstStyle/>
          <a:p>
            <a:r>
              <a:rPr lang="ja-JP" altLang="en-US" sz="6600" b="1" dirty="0"/>
              <a:t>実験</a:t>
            </a:r>
            <a:endParaRPr kumimoji="1" lang="ja-JP" altLang="en-US" sz="6600" b="1" dirty="0"/>
          </a:p>
        </p:txBody>
      </p:sp>
      <p:sp>
        <p:nvSpPr>
          <p:cNvPr id="4" name="スライド番号プレースホルダー 3"/>
          <p:cNvSpPr>
            <a:spLocks noGrp="1"/>
          </p:cNvSpPr>
          <p:nvPr>
            <p:ph type="sldNum" sz="quarter" idx="12"/>
          </p:nvPr>
        </p:nvSpPr>
        <p:spPr/>
        <p:txBody>
          <a:bodyPr/>
          <a:lstStyle/>
          <a:p>
            <a:fld id="{E1A29B97-B628-49B0-AB99-CB13121E1EB7}" type="slidenum">
              <a:rPr lang="ja-JP" altLang="en-US" smtClean="0"/>
              <a:t>12</a:t>
            </a:fld>
            <a:endParaRPr lang="ja-JP" altLang="en-US" dirty="0"/>
          </a:p>
        </p:txBody>
      </p:sp>
    </p:spTree>
    <p:extLst>
      <p:ext uri="{BB962C8B-B14F-4D97-AF65-F5344CB8AC3E}">
        <p14:creationId xmlns:p14="http://schemas.microsoft.com/office/powerpoint/2010/main" val="21420391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837" y="794088"/>
            <a:ext cx="8130466" cy="918724"/>
          </a:xfrm>
        </p:spPr>
        <p:txBody>
          <a:bodyPr>
            <a:normAutofit/>
          </a:bodyPr>
          <a:lstStyle/>
          <a:p>
            <a:r>
              <a:rPr lang="ja-JP" altLang="en-US" sz="4400" b="1" dirty="0" smtClean="0"/>
              <a:t>実験目的</a:t>
            </a:r>
            <a:endParaRPr kumimoji="1" lang="ja-JP" altLang="en-US" sz="4400" b="1" dirty="0"/>
          </a:p>
        </p:txBody>
      </p:sp>
      <p:sp>
        <p:nvSpPr>
          <p:cNvPr id="3" name="コンテンツ プレースホルダー 2"/>
          <p:cNvSpPr>
            <a:spLocks noGrp="1"/>
          </p:cNvSpPr>
          <p:nvPr>
            <p:ph idx="1"/>
          </p:nvPr>
        </p:nvSpPr>
        <p:spPr>
          <a:xfrm>
            <a:off x="519500" y="1765196"/>
            <a:ext cx="8458803" cy="1430922"/>
          </a:xfrm>
        </p:spPr>
        <p:txBody>
          <a:bodyPr>
            <a:normAutofit/>
          </a:bodyPr>
          <a:lstStyle/>
          <a:p>
            <a:pPr lvl="1">
              <a:buFont typeface="Wingdings" panose="05000000000000000000" pitchFamily="2" charset="2"/>
              <a:buChar char="l"/>
            </a:pPr>
            <a:r>
              <a:rPr lang="ja-JP" altLang="en-US" dirty="0" smtClean="0"/>
              <a:t>提案システムを用いた学習方法 （聞き取りやすい音声の順序で学習する方法）とべースラインとなるシステムによる学習方法（音源の聞き取りやすさを考慮しない順序で学習する方法）とでの，正答率や継続率，学習意識の変化を比較することにより，提案システムの有用性を検証する．</a:t>
            </a:r>
            <a:endParaRPr lang="en-US" altLang="ja-JP" sz="1400" dirty="0" smtClean="0"/>
          </a:p>
        </p:txBody>
      </p:sp>
      <p:sp>
        <p:nvSpPr>
          <p:cNvPr id="4" name="スライド番号プレースホルダー 3"/>
          <p:cNvSpPr>
            <a:spLocks noGrp="1"/>
          </p:cNvSpPr>
          <p:nvPr>
            <p:ph type="sldNum" sz="quarter" idx="12"/>
          </p:nvPr>
        </p:nvSpPr>
        <p:spPr/>
        <p:txBody>
          <a:bodyPr/>
          <a:lstStyle/>
          <a:p>
            <a:fld id="{CC5217AF-A5B1-46D9-8609-D26A3C568E34}" type="slidenum">
              <a:rPr lang="ja-JP" altLang="en-US" smtClean="0"/>
              <a:t>13</a:t>
            </a:fld>
            <a:endParaRPr lang="ja-JP" altLang="en-US" dirty="0"/>
          </a:p>
        </p:txBody>
      </p:sp>
      <p:sp>
        <p:nvSpPr>
          <p:cNvPr id="25" name="テキスト ボックス 24"/>
          <p:cNvSpPr txBox="1"/>
          <p:nvPr/>
        </p:nvSpPr>
        <p:spPr>
          <a:xfrm>
            <a:off x="2896618" y="5993432"/>
            <a:ext cx="3599923" cy="276999"/>
          </a:xfrm>
          <a:prstGeom prst="rect">
            <a:avLst/>
          </a:prstGeom>
          <a:noFill/>
        </p:spPr>
        <p:txBody>
          <a:bodyPr wrap="square" rtlCol="0">
            <a:spAutoFit/>
          </a:bodyPr>
          <a:lstStyle/>
          <a:p>
            <a:pPr algn="ctr"/>
            <a:r>
              <a:rPr kumimoji="1" lang="en-US" altLang="ja-JP" sz="1200" dirty="0" smtClean="0"/>
              <a:t>Figure6 </a:t>
            </a:r>
            <a:r>
              <a:rPr lang="ja-JP" altLang="en-US" sz="1200" dirty="0" smtClean="0"/>
              <a:t> 提案システムによって期待される効果</a:t>
            </a:r>
            <a:endParaRPr kumimoji="1" lang="ja-JP" altLang="en-US" sz="1200" dirty="0"/>
          </a:p>
        </p:txBody>
      </p:sp>
      <p:pic>
        <p:nvPicPr>
          <p:cNvPr id="22"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1488" y="3884742"/>
            <a:ext cx="603339" cy="548662"/>
          </a:xfrm>
          <a:prstGeom prst="rect">
            <a:avLst/>
          </a:prstGeom>
        </p:spPr>
      </p:pic>
      <p:sp>
        <p:nvSpPr>
          <p:cNvPr id="23" name="テキスト ボックス 22"/>
          <p:cNvSpPr txBox="1"/>
          <p:nvPr/>
        </p:nvSpPr>
        <p:spPr>
          <a:xfrm>
            <a:off x="5805841" y="4437034"/>
            <a:ext cx="1491768" cy="461665"/>
          </a:xfrm>
          <a:prstGeom prst="rect">
            <a:avLst/>
          </a:prstGeom>
          <a:noFill/>
        </p:spPr>
        <p:txBody>
          <a:bodyPr wrap="square" rtlCol="0">
            <a:spAutoFit/>
          </a:bodyPr>
          <a:lstStyle/>
          <a:p>
            <a:r>
              <a:rPr kumimoji="1" lang="ja-JP" altLang="en-US" sz="1200" dirty="0" smtClean="0"/>
              <a:t>英語リスニングに　　　　　　苦手意識がある人</a:t>
            </a:r>
            <a:endParaRPr kumimoji="1" lang="ja-JP" altLang="en-US" sz="1200" dirty="0"/>
          </a:p>
        </p:txBody>
      </p:sp>
      <p:sp>
        <p:nvSpPr>
          <p:cNvPr id="24" name="円形吹き出し 23"/>
          <p:cNvSpPr/>
          <p:nvPr/>
        </p:nvSpPr>
        <p:spPr>
          <a:xfrm>
            <a:off x="4095936" y="3727596"/>
            <a:ext cx="1778090" cy="587226"/>
          </a:xfrm>
          <a:prstGeom prst="wedgeEllipseCallout">
            <a:avLst>
              <a:gd name="adj1" fmla="val 56856"/>
              <a:gd name="adj2" fmla="val 15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rgbClr val="FF0000"/>
                </a:solidFill>
              </a:rPr>
              <a:t>聞き取れる！　楽しい！</a:t>
            </a:r>
            <a:endParaRPr kumimoji="1" lang="ja-JP" altLang="en-US" sz="1400" dirty="0">
              <a:solidFill>
                <a:srgbClr val="FF0000"/>
              </a:solidFill>
            </a:endParaRPr>
          </a:p>
        </p:txBody>
      </p:sp>
      <p:sp>
        <p:nvSpPr>
          <p:cNvPr id="26" name="テキスト ボックス 25"/>
          <p:cNvSpPr txBox="1"/>
          <p:nvPr/>
        </p:nvSpPr>
        <p:spPr>
          <a:xfrm>
            <a:off x="4055796" y="3305826"/>
            <a:ext cx="2039816" cy="338554"/>
          </a:xfrm>
          <a:prstGeom prst="rect">
            <a:avLst/>
          </a:prstGeom>
          <a:noFill/>
          <a:ln>
            <a:solidFill>
              <a:schemeClr val="accent1"/>
            </a:solidFill>
          </a:ln>
        </p:spPr>
        <p:txBody>
          <a:bodyPr wrap="square" rtlCol="0">
            <a:spAutoFit/>
          </a:bodyPr>
          <a:lstStyle/>
          <a:p>
            <a:r>
              <a:rPr kumimoji="1" lang="en-US" altLang="ja-JP" sz="1600" b="1" dirty="0" smtClean="0"/>
              <a:t>1.</a:t>
            </a:r>
            <a:r>
              <a:rPr lang="ja-JP" altLang="en-US" sz="1600" b="1" dirty="0" smtClean="0"/>
              <a:t>学習意識の改善＊</a:t>
            </a:r>
            <a:endParaRPr kumimoji="1" lang="ja-JP" altLang="en-US" sz="1600" b="1" dirty="0"/>
          </a:p>
        </p:txBody>
      </p:sp>
      <p:sp>
        <p:nvSpPr>
          <p:cNvPr id="35" name="テキスト ボックス 34"/>
          <p:cNvSpPr txBox="1"/>
          <p:nvPr/>
        </p:nvSpPr>
        <p:spPr>
          <a:xfrm>
            <a:off x="4055796" y="4849541"/>
            <a:ext cx="1994490" cy="338554"/>
          </a:xfrm>
          <a:prstGeom prst="rect">
            <a:avLst/>
          </a:prstGeom>
          <a:noFill/>
          <a:ln>
            <a:solidFill>
              <a:schemeClr val="accent1"/>
            </a:solidFill>
          </a:ln>
        </p:spPr>
        <p:txBody>
          <a:bodyPr wrap="square" rtlCol="0">
            <a:spAutoFit/>
          </a:bodyPr>
          <a:lstStyle/>
          <a:p>
            <a:r>
              <a:rPr kumimoji="1" lang="en-US" altLang="ja-JP" sz="1600" b="1" dirty="0" smtClean="0"/>
              <a:t>2.</a:t>
            </a:r>
            <a:r>
              <a:rPr kumimoji="1" lang="ja-JP" altLang="en-US" sz="1600" b="1" dirty="0" smtClean="0"/>
              <a:t>学習継続率の</a:t>
            </a:r>
            <a:r>
              <a:rPr lang="ja-JP" altLang="en-US" sz="1600" b="1" dirty="0"/>
              <a:t>向上</a:t>
            </a:r>
            <a:endParaRPr kumimoji="1" lang="ja-JP" altLang="en-US" sz="1600" b="1" dirty="0"/>
          </a:p>
        </p:txBody>
      </p:sp>
      <p:sp>
        <p:nvSpPr>
          <p:cNvPr id="36" name="円形吹き出し 35"/>
          <p:cNvSpPr/>
          <p:nvPr/>
        </p:nvSpPr>
        <p:spPr>
          <a:xfrm>
            <a:off x="4143645" y="5288230"/>
            <a:ext cx="1662196" cy="585083"/>
          </a:xfrm>
          <a:prstGeom prst="wedgeEllipseCallout">
            <a:avLst>
              <a:gd name="adj1" fmla="val 56784"/>
              <a:gd name="adj2" fmla="val -298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rgbClr val="FF0000"/>
                </a:solidFill>
              </a:rPr>
              <a:t>これなら　続けられる</a:t>
            </a:r>
            <a:endParaRPr kumimoji="1" lang="ja-JP" altLang="en-US" sz="1400" dirty="0">
              <a:solidFill>
                <a:srgbClr val="FF0000"/>
              </a:solidFill>
            </a:endParaRPr>
          </a:p>
        </p:txBody>
      </p:sp>
      <p:pic>
        <p:nvPicPr>
          <p:cNvPr id="37"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286" y="5159762"/>
            <a:ext cx="603339" cy="548662"/>
          </a:xfrm>
          <a:prstGeom prst="rect">
            <a:avLst/>
          </a:prstGeom>
        </p:spPr>
      </p:pic>
      <p:sp>
        <p:nvSpPr>
          <p:cNvPr id="39" name="右カーブ矢印 38"/>
          <p:cNvSpPr/>
          <p:nvPr/>
        </p:nvSpPr>
        <p:spPr>
          <a:xfrm flipH="1">
            <a:off x="7163122" y="3939898"/>
            <a:ext cx="394109" cy="1494195"/>
          </a:xfrm>
          <a:prstGeom prst="curvedRightArrow">
            <a:avLst>
              <a:gd name="adj1" fmla="val 40233"/>
              <a:gd name="adj2" fmla="val 78804"/>
              <a:gd name="adj3" fmla="val 34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p:cNvSpPr txBox="1"/>
          <p:nvPr/>
        </p:nvSpPr>
        <p:spPr>
          <a:xfrm>
            <a:off x="905551" y="3533898"/>
            <a:ext cx="2427658" cy="338554"/>
          </a:xfrm>
          <a:prstGeom prst="rect">
            <a:avLst/>
          </a:prstGeom>
          <a:noFill/>
          <a:ln>
            <a:solidFill>
              <a:schemeClr val="accent1"/>
            </a:solidFill>
          </a:ln>
        </p:spPr>
        <p:txBody>
          <a:bodyPr wrap="square" rtlCol="0">
            <a:spAutoFit/>
          </a:bodyPr>
          <a:lstStyle/>
          <a:p>
            <a:r>
              <a:rPr lang="en-US" altLang="ja-JP" sz="1600" b="1" dirty="0" smtClean="0"/>
              <a:t>3.</a:t>
            </a:r>
            <a:r>
              <a:rPr lang="ja-JP" altLang="en-US" sz="1600" b="1" dirty="0" smtClean="0"/>
              <a:t>リスニング能力</a:t>
            </a:r>
            <a:r>
              <a:rPr kumimoji="1" lang="ja-JP" altLang="en-US" sz="1600" b="1" dirty="0" smtClean="0"/>
              <a:t>の</a:t>
            </a:r>
            <a:r>
              <a:rPr lang="ja-JP" altLang="en-US" sz="1600" b="1" dirty="0"/>
              <a:t>向上</a:t>
            </a:r>
            <a:endParaRPr kumimoji="1" lang="ja-JP" altLang="en-US" sz="1600" b="1" dirty="0"/>
          </a:p>
        </p:txBody>
      </p:sp>
      <p:pic>
        <p:nvPicPr>
          <p:cNvPr id="41"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63" y="4794761"/>
            <a:ext cx="621152" cy="564861"/>
          </a:xfrm>
          <a:prstGeom prst="rect">
            <a:avLst/>
          </a:prstGeom>
        </p:spPr>
      </p:pic>
      <p:sp>
        <p:nvSpPr>
          <p:cNvPr id="43" name="上カーブ矢印 42"/>
          <p:cNvSpPr/>
          <p:nvPr/>
        </p:nvSpPr>
        <p:spPr>
          <a:xfrm rot="10800000" flipH="1">
            <a:off x="2482119" y="2857091"/>
            <a:ext cx="1755937" cy="376826"/>
          </a:xfrm>
          <a:prstGeom prst="curvedUpArrow">
            <a:avLst>
              <a:gd name="adj1" fmla="val 29198"/>
              <a:gd name="adj2" fmla="val 58080"/>
              <a:gd name="adj3" fmla="val 335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4" name="図 43"/>
          <p:cNvPicPr>
            <a:picLocks noChangeAspect="1"/>
          </p:cNvPicPr>
          <p:nvPr/>
        </p:nvPicPr>
        <p:blipFill rotWithShape="1">
          <a:blip r:embed="rId4">
            <a:extLst>
              <a:ext uri="{28A0092B-C50C-407E-A947-70E740481C1C}">
                <a14:useLocalDpi xmlns:a14="http://schemas.microsoft.com/office/drawing/2010/main" val="0"/>
              </a:ext>
            </a:extLst>
          </a:blip>
          <a:srcRect l="3094" t="2245" r="4159" b="1966"/>
          <a:stretch/>
        </p:blipFill>
        <p:spPr>
          <a:xfrm>
            <a:off x="2322691" y="4816266"/>
            <a:ext cx="545292" cy="563159"/>
          </a:xfrm>
          <a:prstGeom prst="rect">
            <a:avLst/>
          </a:prstGeom>
        </p:spPr>
      </p:pic>
      <p:sp>
        <p:nvSpPr>
          <p:cNvPr id="45" name="円形吹き出し 44"/>
          <p:cNvSpPr/>
          <p:nvPr/>
        </p:nvSpPr>
        <p:spPr>
          <a:xfrm>
            <a:off x="807555" y="4021209"/>
            <a:ext cx="1787782" cy="585083"/>
          </a:xfrm>
          <a:prstGeom prst="wedgeEllipseCallout">
            <a:avLst>
              <a:gd name="adj1" fmla="val 30914"/>
              <a:gd name="adj2" fmla="val 633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rgbClr val="FF0000"/>
                </a:solidFill>
              </a:rPr>
              <a:t>テスト</a:t>
            </a:r>
            <a:r>
              <a:rPr lang="ja-JP" altLang="en-US" sz="1400" dirty="0" smtClean="0">
                <a:solidFill>
                  <a:srgbClr val="FF0000"/>
                </a:solidFill>
              </a:rPr>
              <a:t>の点が上がった！</a:t>
            </a:r>
            <a:endParaRPr lang="en-US" altLang="ja-JP" sz="1400" dirty="0" smtClean="0">
              <a:solidFill>
                <a:srgbClr val="FF0000"/>
              </a:solidFill>
            </a:endParaRPr>
          </a:p>
        </p:txBody>
      </p:sp>
      <p:sp>
        <p:nvSpPr>
          <p:cNvPr id="46" name="上カーブ矢印 45"/>
          <p:cNvSpPr/>
          <p:nvPr/>
        </p:nvSpPr>
        <p:spPr>
          <a:xfrm flipH="1">
            <a:off x="2219553" y="5542593"/>
            <a:ext cx="1592521" cy="38836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473080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527774"/>
            <a:ext cx="7543800" cy="1209586"/>
          </a:xfrm>
        </p:spPr>
        <p:txBody>
          <a:bodyPr>
            <a:normAutofit/>
          </a:bodyPr>
          <a:lstStyle/>
          <a:p>
            <a:r>
              <a:rPr kumimoji="1" lang="ja-JP" altLang="en-US" sz="4400" b="1" dirty="0" smtClean="0"/>
              <a:t>被験者</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71F26915-1E4A-4514-B571-AAE58E37666B}" type="slidenum">
              <a:rPr lang="ja-JP" altLang="en-US" smtClean="0"/>
              <a:t>14</a:t>
            </a:fld>
            <a:endParaRPr lang="ja-JP" altLang="en-US" dirty="0"/>
          </a:p>
        </p:txBody>
      </p:sp>
      <p:sp>
        <p:nvSpPr>
          <p:cNvPr id="5" name="テキスト ボックス 4"/>
          <p:cNvSpPr txBox="1"/>
          <p:nvPr/>
        </p:nvSpPr>
        <p:spPr>
          <a:xfrm>
            <a:off x="2984693" y="2373232"/>
            <a:ext cx="2410118" cy="338554"/>
          </a:xfrm>
          <a:prstGeom prst="rect">
            <a:avLst/>
          </a:prstGeom>
          <a:noFill/>
        </p:spPr>
        <p:txBody>
          <a:bodyPr wrap="square" rtlCol="0">
            <a:spAutoFit/>
          </a:bodyPr>
          <a:lstStyle/>
          <a:p>
            <a:pPr algn="ctr"/>
            <a:r>
              <a:rPr kumimoji="1" lang="ja-JP" altLang="en-US" sz="1600" dirty="0" smtClean="0"/>
              <a:t>表</a:t>
            </a:r>
            <a:r>
              <a:rPr lang="en-US" altLang="ja-JP" sz="1600" dirty="0"/>
              <a:t>1</a:t>
            </a:r>
            <a:r>
              <a:rPr kumimoji="1" lang="ja-JP" altLang="en-US" sz="1600" dirty="0" smtClean="0"/>
              <a:t>　被験者一覧</a:t>
            </a:r>
            <a:endParaRPr kumimoji="1" lang="ja-JP" altLang="en-US" sz="1600" dirty="0"/>
          </a:p>
        </p:txBody>
      </p:sp>
      <p:graphicFrame>
        <p:nvGraphicFramePr>
          <p:cNvPr id="8" name="表 7"/>
          <p:cNvGraphicFramePr>
            <a:graphicFrameLocks noGrp="1"/>
          </p:cNvGraphicFramePr>
          <p:nvPr>
            <p:extLst>
              <p:ext uri="{D42A27DB-BD31-4B8C-83A1-F6EECF244321}">
                <p14:modId xmlns:p14="http://schemas.microsoft.com/office/powerpoint/2010/main" val="4062077187"/>
              </p:ext>
            </p:extLst>
          </p:nvPr>
        </p:nvGraphicFramePr>
        <p:xfrm>
          <a:off x="1104404" y="2794915"/>
          <a:ext cx="6982691" cy="2756761"/>
        </p:xfrm>
        <a:graphic>
          <a:graphicData uri="http://schemas.openxmlformats.org/drawingml/2006/table">
            <a:tbl>
              <a:tblPr/>
              <a:tblGrid>
                <a:gridCol w="1086857">
                  <a:extLst>
                    <a:ext uri="{9D8B030D-6E8A-4147-A177-3AD203B41FA5}">
                      <a16:colId xmlns:a16="http://schemas.microsoft.com/office/drawing/2014/main" val="208075517"/>
                    </a:ext>
                  </a:extLst>
                </a:gridCol>
                <a:gridCol w="1473960">
                  <a:extLst>
                    <a:ext uri="{9D8B030D-6E8A-4147-A177-3AD203B41FA5}">
                      <a16:colId xmlns:a16="http://schemas.microsoft.com/office/drawing/2014/main" val="3673593338"/>
                    </a:ext>
                  </a:extLst>
                </a:gridCol>
                <a:gridCol w="1235741">
                  <a:extLst>
                    <a:ext uri="{9D8B030D-6E8A-4147-A177-3AD203B41FA5}">
                      <a16:colId xmlns:a16="http://schemas.microsoft.com/office/drawing/2014/main" val="4187080414"/>
                    </a:ext>
                  </a:extLst>
                </a:gridCol>
                <a:gridCol w="1607438">
                  <a:extLst>
                    <a:ext uri="{9D8B030D-6E8A-4147-A177-3AD203B41FA5}">
                      <a16:colId xmlns:a16="http://schemas.microsoft.com/office/drawing/2014/main" val="2439768430"/>
                    </a:ext>
                  </a:extLst>
                </a:gridCol>
                <a:gridCol w="1578695">
                  <a:extLst>
                    <a:ext uri="{9D8B030D-6E8A-4147-A177-3AD203B41FA5}">
                      <a16:colId xmlns:a16="http://schemas.microsoft.com/office/drawing/2014/main" val="3863953652"/>
                    </a:ext>
                  </a:extLst>
                </a:gridCol>
              </a:tblGrid>
              <a:tr h="393823">
                <a:tc gridSpan="5">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被験者</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1588046"/>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職種</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出身国</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人数</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留学経験あり</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留学経験なし</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1362695"/>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400" b="0" i="0" u="none" strike="noStrike" dirty="0">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172255"/>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4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4225673"/>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インドネシア</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4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911416"/>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4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025262"/>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シンガポール</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4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9439204"/>
                  </a:ext>
                </a:extLst>
              </a:tr>
            </a:tbl>
          </a:graphicData>
        </a:graphic>
      </p:graphicFrame>
    </p:spTree>
    <p:extLst>
      <p:ext uri="{BB962C8B-B14F-4D97-AF65-F5344CB8AC3E}">
        <p14:creationId xmlns:p14="http://schemas.microsoft.com/office/powerpoint/2010/main" val="99008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4226" y="885566"/>
            <a:ext cx="8127166" cy="873813"/>
          </a:xfrm>
        </p:spPr>
        <p:txBody>
          <a:bodyPr>
            <a:normAutofit/>
          </a:bodyPr>
          <a:lstStyle/>
          <a:p>
            <a:r>
              <a:rPr lang="ja-JP" altLang="en-US" sz="4400" b="1" dirty="0" smtClean="0">
                <a:latin typeface="+mj-ea"/>
              </a:rPr>
              <a:t>実験システム  </a:t>
            </a:r>
            <a:r>
              <a:rPr lang="en-US" altLang="ja-JP" sz="4400" b="1" dirty="0" smtClean="0">
                <a:latin typeface="+mj-ea"/>
              </a:rPr>
              <a:t>-</a:t>
            </a:r>
            <a:r>
              <a:rPr lang="ja-JP" altLang="en-US" sz="4400" b="1" dirty="0" smtClean="0">
                <a:latin typeface="+mj-ea"/>
              </a:rPr>
              <a:t>ベースライン</a:t>
            </a:r>
            <a:r>
              <a:rPr lang="en-US" altLang="ja-JP" sz="4400" b="1" dirty="0" smtClean="0">
                <a:latin typeface="+mj-ea"/>
              </a:rPr>
              <a:t>-</a:t>
            </a:r>
            <a:endParaRPr kumimoji="1" lang="ja-JP" altLang="en-US" sz="4400" b="1" dirty="0">
              <a:latin typeface="+mj-ea"/>
            </a:endParaRPr>
          </a:p>
        </p:txBody>
      </p:sp>
      <p:sp>
        <p:nvSpPr>
          <p:cNvPr id="4" name="スライド番号プレースホルダー 3"/>
          <p:cNvSpPr>
            <a:spLocks noGrp="1"/>
          </p:cNvSpPr>
          <p:nvPr>
            <p:ph type="sldNum" sz="quarter" idx="12"/>
          </p:nvPr>
        </p:nvSpPr>
        <p:spPr/>
        <p:txBody>
          <a:bodyPr/>
          <a:lstStyle/>
          <a:p>
            <a:fld id="{CE6ABED4-9E9B-49E6-8436-4D94B9F47195}" type="slidenum">
              <a:rPr lang="ja-JP" altLang="en-US" smtClean="0"/>
              <a:t>15</a:t>
            </a:fld>
            <a:endParaRPr lang="ja-JP" altLang="en-US" dirty="0"/>
          </a:p>
        </p:txBody>
      </p:sp>
      <p:sp>
        <p:nvSpPr>
          <p:cNvPr id="6" name="コンテンツ プレースホルダー 5"/>
          <p:cNvSpPr>
            <a:spLocks noGrp="1"/>
          </p:cNvSpPr>
          <p:nvPr>
            <p:ph idx="1"/>
          </p:nvPr>
        </p:nvSpPr>
        <p:spPr>
          <a:xfrm>
            <a:off x="865563" y="1825001"/>
            <a:ext cx="7985829" cy="4452671"/>
          </a:xfrm>
        </p:spPr>
        <p:txBody>
          <a:bodyPr>
            <a:normAutofit/>
          </a:bodyPr>
          <a:lstStyle/>
          <a:p>
            <a:pPr>
              <a:buFont typeface="Wingdings" panose="05000000000000000000" pitchFamily="2" charset="2"/>
              <a:buChar char="l"/>
            </a:pPr>
            <a:r>
              <a:rPr kumimoji="1" lang="ja-JP" altLang="en-US" dirty="0" smtClean="0"/>
              <a:t>ランダムな（学習者の聞き取りやすさを考慮しない）順番で学習</a:t>
            </a: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smtClean="0"/>
          </a:p>
          <a:p>
            <a:pPr lvl="1">
              <a:buFont typeface="Wingdings" panose="05000000000000000000" pitchFamily="2" charset="2"/>
              <a:buChar char="l"/>
            </a:pPr>
            <a:endParaRPr kumimoji="1" lang="en-US" altLang="ja-JP" dirty="0" smtClean="0"/>
          </a:p>
          <a:p>
            <a:pPr>
              <a:buFont typeface="Wingdings" panose="05000000000000000000" pitchFamily="2" charset="2"/>
              <a:buChar char="l"/>
            </a:pPr>
            <a:r>
              <a:rPr lang="ja-JP" altLang="en-US" sz="2200" dirty="0" smtClean="0"/>
              <a:t>音源</a:t>
            </a:r>
            <a:endParaRPr lang="en-US" altLang="ja-JP" sz="2200" dirty="0" smtClean="0"/>
          </a:p>
          <a:p>
            <a:pPr marL="201168" lvl="1" indent="0">
              <a:buNone/>
            </a:pPr>
            <a:r>
              <a:rPr lang="ja-JP" altLang="en-US" sz="1900" dirty="0" smtClean="0"/>
              <a:t>→集めた</a:t>
            </a:r>
            <a:r>
              <a:rPr lang="en-US" altLang="ja-JP" sz="1900" dirty="0" smtClean="0"/>
              <a:t>5</a:t>
            </a:r>
            <a:r>
              <a:rPr lang="ja-JP" altLang="en-US" sz="1900" dirty="0" smtClean="0"/>
              <a:t>か国分音声＋音声ソースの音源から</a:t>
            </a:r>
            <a:r>
              <a:rPr lang="ja-JP" altLang="en-US" sz="1900" dirty="0" smtClean="0"/>
              <a:t>ランダム</a:t>
            </a:r>
            <a:endParaRPr lang="ja-JP" altLang="en-US" sz="1900" dirty="0"/>
          </a:p>
          <a:p>
            <a:pPr lvl="1">
              <a:buFont typeface="Wingdings" panose="05000000000000000000" pitchFamily="2" charset="2"/>
              <a:buChar char="l"/>
            </a:pPr>
            <a:endParaRPr kumimoji="1" lang="ja-JP" altLang="en-US" dirty="0"/>
          </a:p>
        </p:txBody>
      </p:sp>
      <p:pic>
        <p:nvPicPr>
          <p:cNvPr id="25" name="図 24"/>
          <p:cNvPicPr>
            <a:picLocks noChangeAspect="1"/>
          </p:cNvPicPr>
          <p:nvPr/>
        </p:nvPicPr>
        <p:blipFill rotWithShape="1">
          <a:blip r:embed="rId2" cstate="print">
            <a:extLst>
              <a:ext uri="{28A0092B-C50C-407E-A947-70E740481C1C}">
                <a14:useLocalDpi xmlns:a14="http://schemas.microsoft.com/office/drawing/2010/main" val="0"/>
              </a:ext>
            </a:extLst>
          </a:blip>
          <a:srcRect l="1645" r="1317"/>
          <a:stretch/>
        </p:blipFill>
        <p:spPr>
          <a:xfrm>
            <a:off x="2070867" y="3081916"/>
            <a:ext cx="852045" cy="878041"/>
          </a:xfrm>
          <a:prstGeom prst="rect">
            <a:avLst/>
          </a:prstGeom>
        </p:spPr>
      </p:pic>
      <p:sp>
        <p:nvSpPr>
          <p:cNvPr id="28" name="直方体 27"/>
          <p:cNvSpPr/>
          <p:nvPr/>
        </p:nvSpPr>
        <p:spPr>
          <a:xfrm>
            <a:off x="5014573" y="3110010"/>
            <a:ext cx="1461094" cy="859267"/>
          </a:xfrm>
          <a:prstGeom prst="cube">
            <a:avLst>
              <a:gd name="adj" fmla="val 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従来</a:t>
            </a:r>
            <a:r>
              <a:rPr lang="ja-JP" altLang="en-US" sz="1400" dirty="0">
                <a:solidFill>
                  <a:schemeClr val="tx1"/>
                </a:solidFill>
              </a:rPr>
              <a:t>方式</a:t>
            </a:r>
            <a:endParaRPr kumimoji="1" lang="ja-JP" altLang="en-US" sz="1400" dirty="0">
              <a:solidFill>
                <a:schemeClr val="tx1"/>
              </a:solidFill>
            </a:endParaRPr>
          </a:p>
        </p:txBody>
      </p:sp>
      <p:sp>
        <p:nvSpPr>
          <p:cNvPr id="29" name="左矢印 28"/>
          <p:cNvSpPr/>
          <p:nvPr/>
        </p:nvSpPr>
        <p:spPr>
          <a:xfrm>
            <a:off x="3326202" y="3145496"/>
            <a:ext cx="971289" cy="2572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a:off x="2894716" y="2823691"/>
            <a:ext cx="3383382" cy="307777"/>
          </a:xfrm>
          <a:prstGeom prst="rect">
            <a:avLst/>
          </a:prstGeom>
          <a:noFill/>
        </p:spPr>
        <p:txBody>
          <a:bodyPr wrap="square" rtlCol="0">
            <a:spAutoFit/>
          </a:bodyPr>
          <a:lstStyle/>
          <a:p>
            <a:r>
              <a:rPr kumimoji="1" lang="ja-JP" altLang="en-US" sz="1400" dirty="0" smtClean="0"/>
              <a:t>音声をランダムに問題提供</a:t>
            </a:r>
            <a:endParaRPr kumimoji="1" lang="ja-JP" altLang="en-US" sz="1400" dirty="0"/>
          </a:p>
        </p:txBody>
      </p:sp>
      <p:sp>
        <p:nvSpPr>
          <p:cNvPr id="31" name="左矢印 30"/>
          <p:cNvSpPr/>
          <p:nvPr/>
        </p:nvSpPr>
        <p:spPr>
          <a:xfrm rot="10800000">
            <a:off x="3322144" y="3668387"/>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ボックス 38"/>
          <p:cNvSpPr txBox="1"/>
          <p:nvPr/>
        </p:nvSpPr>
        <p:spPr>
          <a:xfrm>
            <a:off x="3584131" y="3897449"/>
            <a:ext cx="556030" cy="307777"/>
          </a:xfrm>
          <a:prstGeom prst="rect">
            <a:avLst/>
          </a:prstGeom>
          <a:noFill/>
        </p:spPr>
        <p:txBody>
          <a:bodyPr wrap="square" rtlCol="0">
            <a:spAutoFit/>
          </a:bodyPr>
          <a:lstStyle/>
          <a:p>
            <a:r>
              <a:rPr lang="ja-JP" altLang="en-US" sz="1400" dirty="0"/>
              <a:t>解答</a:t>
            </a:r>
            <a:endParaRPr kumimoji="1" lang="ja-JP" altLang="en-US" sz="1400" dirty="0"/>
          </a:p>
        </p:txBody>
      </p:sp>
      <p:sp>
        <p:nvSpPr>
          <p:cNvPr id="40" name="テキスト ボックス 39"/>
          <p:cNvSpPr txBox="1"/>
          <p:nvPr/>
        </p:nvSpPr>
        <p:spPr>
          <a:xfrm>
            <a:off x="2163011" y="4035159"/>
            <a:ext cx="704038" cy="276999"/>
          </a:xfrm>
          <a:prstGeom prst="rect">
            <a:avLst/>
          </a:prstGeom>
          <a:noFill/>
        </p:spPr>
        <p:txBody>
          <a:bodyPr wrap="square" rtlCol="0">
            <a:spAutoFit/>
          </a:bodyPr>
          <a:lstStyle/>
          <a:p>
            <a:r>
              <a:rPr lang="ja-JP" altLang="en-US" sz="1200" dirty="0"/>
              <a:t>被験者</a:t>
            </a:r>
            <a:endParaRPr kumimoji="1" lang="ja-JP" altLang="en-US" sz="1200" dirty="0"/>
          </a:p>
        </p:txBody>
      </p:sp>
      <p:sp>
        <p:nvSpPr>
          <p:cNvPr id="41" name="テキスト ボックス 40"/>
          <p:cNvSpPr txBox="1"/>
          <p:nvPr/>
        </p:nvSpPr>
        <p:spPr>
          <a:xfrm>
            <a:off x="3067590" y="4325909"/>
            <a:ext cx="2959768" cy="307777"/>
          </a:xfrm>
          <a:prstGeom prst="rect">
            <a:avLst/>
          </a:prstGeom>
          <a:noFill/>
        </p:spPr>
        <p:txBody>
          <a:bodyPr wrap="square" rtlCol="0">
            <a:spAutoFit/>
          </a:bodyPr>
          <a:lstStyle/>
          <a:p>
            <a:r>
              <a:rPr lang="en-US" altLang="ja-JP" sz="1400" dirty="0" smtClean="0"/>
              <a:t>Figre8</a:t>
            </a:r>
            <a:r>
              <a:rPr lang="ja-JP" altLang="en-US" sz="1400" dirty="0" smtClean="0"/>
              <a:t>　</a:t>
            </a:r>
            <a:r>
              <a:rPr lang="ja-JP" altLang="en-US" sz="1400" dirty="0" smtClean="0"/>
              <a:t>ベースライン学習の概要図</a:t>
            </a:r>
            <a:endParaRPr kumimoji="1" lang="ja-JP" altLang="en-US" sz="1400" dirty="0"/>
          </a:p>
        </p:txBody>
      </p:sp>
      <p:sp>
        <p:nvSpPr>
          <p:cNvPr id="42" name="左矢印 41"/>
          <p:cNvSpPr/>
          <p:nvPr/>
        </p:nvSpPr>
        <p:spPr>
          <a:xfrm rot="10800000">
            <a:off x="6718927" y="3402822"/>
            <a:ext cx="472154" cy="2550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p:cNvSpPr txBox="1"/>
          <p:nvPr/>
        </p:nvSpPr>
        <p:spPr>
          <a:xfrm>
            <a:off x="7343919" y="3366766"/>
            <a:ext cx="1800081" cy="338554"/>
          </a:xfrm>
          <a:prstGeom prst="rect">
            <a:avLst/>
          </a:prstGeom>
          <a:noFill/>
        </p:spPr>
        <p:txBody>
          <a:bodyPr wrap="square" rtlCol="0">
            <a:spAutoFit/>
          </a:bodyPr>
          <a:lstStyle/>
          <a:p>
            <a:r>
              <a:rPr lang="ja-JP" altLang="en-US" sz="1600" dirty="0" smtClean="0">
                <a:solidFill>
                  <a:srgbClr val="FF0000"/>
                </a:solidFill>
              </a:rPr>
              <a:t>正答率を算出</a:t>
            </a:r>
            <a:endParaRPr kumimoji="1" lang="ja-JP" altLang="en-US" sz="1600" dirty="0">
              <a:solidFill>
                <a:srgbClr val="FF0000"/>
              </a:solidFill>
            </a:endParaRPr>
          </a:p>
        </p:txBody>
      </p:sp>
      <p:sp>
        <p:nvSpPr>
          <p:cNvPr id="44" name="テキスト ボックス 43"/>
          <p:cNvSpPr txBox="1"/>
          <p:nvPr/>
        </p:nvSpPr>
        <p:spPr>
          <a:xfrm>
            <a:off x="435750" y="3406777"/>
            <a:ext cx="1635117" cy="523220"/>
          </a:xfrm>
          <a:prstGeom prst="rect">
            <a:avLst/>
          </a:prstGeom>
          <a:noFill/>
        </p:spPr>
        <p:txBody>
          <a:bodyPr wrap="square" rtlCol="0">
            <a:spAutoFit/>
          </a:bodyPr>
          <a:lstStyle/>
          <a:p>
            <a:r>
              <a:rPr lang="ja-JP" altLang="en-US" sz="1400" dirty="0"/>
              <a:t>ランダム</a:t>
            </a:r>
            <a:r>
              <a:rPr lang="ja-JP" altLang="en-US" sz="1400" dirty="0" smtClean="0"/>
              <a:t>な音声の順番</a:t>
            </a:r>
            <a:r>
              <a:rPr lang="ja-JP" altLang="en-US" sz="1400" dirty="0"/>
              <a:t>で</a:t>
            </a:r>
            <a:r>
              <a:rPr kumimoji="1" lang="ja-JP" altLang="en-US" sz="1400" dirty="0" smtClean="0"/>
              <a:t>学習</a:t>
            </a:r>
            <a:endParaRPr kumimoji="1" lang="ja-JP" altLang="en-US" sz="1400" dirty="0"/>
          </a:p>
        </p:txBody>
      </p:sp>
    </p:spTree>
    <p:extLst>
      <p:ext uri="{BB962C8B-B14F-4D97-AF65-F5344CB8AC3E}">
        <p14:creationId xmlns:p14="http://schemas.microsoft.com/office/powerpoint/2010/main" val="1283138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10137"/>
            <a:ext cx="8321040" cy="927225"/>
          </a:xfrm>
        </p:spPr>
        <p:txBody>
          <a:bodyPr>
            <a:normAutofit/>
          </a:bodyPr>
          <a:lstStyle/>
          <a:p>
            <a:r>
              <a:rPr lang="ja-JP" altLang="en-US" sz="4400" b="1" dirty="0" smtClean="0"/>
              <a:t>実験システム</a:t>
            </a:r>
            <a:r>
              <a:rPr lang="en-US" altLang="ja-JP" sz="4400" b="1" dirty="0"/>
              <a:t> </a:t>
            </a:r>
            <a:r>
              <a:rPr lang="en-US" altLang="ja-JP" sz="4400" b="1" dirty="0" smtClean="0"/>
              <a:t>     -</a:t>
            </a:r>
            <a:r>
              <a:rPr lang="ja-JP" altLang="en-US" sz="4400" b="1" dirty="0" smtClean="0"/>
              <a:t>提案</a:t>
            </a:r>
            <a:r>
              <a:rPr lang="ja-JP" altLang="en-US" sz="4400" b="1" dirty="0"/>
              <a:t>システム</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EFA15BAB-5079-4628-B104-42F546E32AC8}" type="slidenum">
              <a:rPr lang="ja-JP" altLang="en-US" smtClean="0"/>
              <a:t>16</a:t>
            </a:fld>
            <a:endParaRPr lang="ja-JP" altLang="en-US" dirty="0"/>
          </a:p>
        </p:txBody>
      </p:sp>
      <p:sp>
        <p:nvSpPr>
          <p:cNvPr id="5" name="コンテンツ プレースホルダー 5"/>
          <p:cNvSpPr>
            <a:spLocks noGrp="1"/>
          </p:cNvSpPr>
          <p:nvPr>
            <p:ph idx="1"/>
          </p:nvPr>
        </p:nvSpPr>
        <p:spPr>
          <a:xfrm>
            <a:off x="865562" y="1840308"/>
            <a:ext cx="7543801" cy="4500293"/>
          </a:xfrm>
        </p:spPr>
        <p:txBody>
          <a:bodyPr>
            <a:normAutofit/>
          </a:bodyPr>
          <a:lstStyle/>
          <a:p>
            <a:pPr>
              <a:buFont typeface="Wingdings" panose="05000000000000000000" pitchFamily="2" charset="2"/>
              <a:buChar char="l"/>
            </a:pPr>
            <a:r>
              <a:rPr lang="ja-JP" altLang="en-US" dirty="0" smtClean="0"/>
              <a:t>学習者が聞き取りやすい地域発音英語の</a:t>
            </a:r>
            <a:r>
              <a:rPr kumimoji="1" lang="ja-JP" altLang="en-US" dirty="0" smtClean="0"/>
              <a:t>順番で学習</a:t>
            </a: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smtClean="0"/>
          </a:p>
          <a:p>
            <a:pPr lvl="1">
              <a:buFont typeface="Wingdings" panose="05000000000000000000" pitchFamily="2" charset="2"/>
              <a:buChar char="l"/>
            </a:pPr>
            <a:endParaRPr kumimoji="1" lang="en-US" altLang="ja-JP" dirty="0" smtClean="0"/>
          </a:p>
          <a:p>
            <a:pPr>
              <a:buFont typeface="Wingdings" panose="05000000000000000000" pitchFamily="2" charset="2"/>
              <a:buChar char="l"/>
            </a:pPr>
            <a:r>
              <a:rPr lang="ja-JP" altLang="en-US" sz="2200" dirty="0" smtClean="0"/>
              <a:t>音源</a:t>
            </a:r>
            <a:endParaRPr lang="en-US" altLang="ja-JP" sz="2200" dirty="0" smtClean="0"/>
          </a:p>
          <a:p>
            <a:pPr marL="201168" lvl="1" indent="0">
              <a:buNone/>
            </a:pPr>
            <a:r>
              <a:rPr lang="ja-JP" altLang="en-US" sz="1900" dirty="0" smtClean="0"/>
              <a:t>→集めた</a:t>
            </a:r>
            <a:r>
              <a:rPr lang="en-US" altLang="ja-JP" sz="1900" dirty="0" smtClean="0"/>
              <a:t>5</a:t>
            </a:r>
            <a:r>
              <a:rPr lang="ja-JP" altLang="en-US" sz="1900" dirty="0" smtClean="0"/>
              <a:t>か国分の音声</a:t>
            </a:r>
            <a:endParaRPr lang="ja-JP" altLang="en-US" sz="1900" dirty="0"/>
          </a:p>
          <a:p>
            <a:pPr lvl="1">
              <a:buFont typeface="Wingdings" panose="05000000000000000000" pitchFamily="2" charset="2"/>
              <a:buChar char="l"/>
            </a:pPr>
            <a:endParaRPr kumimoji="1" lang="ja-JP" altLang="en-US" dirty="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1645" r="1317"/>
          <a:stretch/>
        </p:blipFill>
        <p:spPr>
          <a:xfrm>
            <a:off x="2224174" y="3059380"/>
            <a:ext cx="852045" cy="878041"/>
          </a:xfrm>
          <a:prstGeom prst="rect">
            <a:avLst/>
          </a:prstGeom>
        </p:spPr>
      </p:pic>
      <p:sp>
        <p:nvSpPr>
          <p:cNvPr id="7" name="直方体 6"/>
          <p:cNvSpPr/>
          <p:nvPr/>
        </p:nvSpPr>
        <p:spPr>
          <a:xfrm>
            <a:off x="5009687" y="3098541"/>
            <a:ext cx="1402836" cy="775767"/>
          </a:xfrm>
          <a:prstGeom prst="cube">
            <a:avLst>
              <a:gd name="adj" fmla="val 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提案方式</a:t>
            </a:r>
            <a:endParaRPr kumimoji="1" lang="ja-JP" altLang="en-US" sz="1400" dirty="0">
              <a:solidFill>
                <a:schemeClr val="tx1"/>
              </a:solidFill>
            </a:endParaRPr>
          </a:p>
        </p:txBody>
      </p:sp>
      <p:sp>
        <p:nvSpPr>
          <p:cNvPr id="8" name="左矢印 7"/>
          <p:cNvSpPr/>
          <p:nvPr/>
        </p:nvSpPr>
        <p:spPr>
          <a:xfrm>
            <a:off x="3385969" y="3080592"/>
            <a:ext cx="971289" cy="2572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左矢印 9"/>
          <p:cNvSpPr/>
          <p:nvPr/>
        </p:nvSpPr>
        <p:spPr>
          <a:xfrm rot="10800000">
            <a:off x="3363537" y="3592278"/>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3651282" y="3862524"/>
            <a:ext cx="556030" cy="307777"/>
          </a:xfrm>
          <a:prstGeom prst="rect">
            <a:avLst/>
          </a:prstGeom>
          <a:noFill/>
        </p:spPr>
        <p:txBody>
          <a:bodyPr wrap="square" rtlCol="0">
            <a:spAutoFit/>
          </a:bodyPr>
          <a:lstStyle/>
          <a:p>
            <a:r>
              <a:rPr lang="ja-JP" altLang="en-US" sz="1400" dirty="0"/>
              <a:t>解答</a:t>
            </a:r>
            <a:endParaRPr kumimoji="1" lang="ja-JP" altLang="en-US" sz="1400" dirty="0"/>
          </a:p>
        </p:txBody>
      </p:sp>
      <p:sp>
        <p:nvSpPr>
          <p:cNvPr id="12" name="テキスト ボックス 11"/>
          <p:cNvSpPr txBox="1"/>
          <p:nvPr/>
        </p:nvSpPr>
        <p:spPr>
          <a:xfrm>
            <a:off x="2294815" y="4006664"/>
            <a:ext cx="704038" cy="276999"/>
          </a:xfrm>
          <a:prstGeom prst="rect">
            <a:avLst/>
          </a:prstGeom>
          <a:noFill/>
        </p:spPr>
        <p:txBody>
          <a:bodyPr wrap="square" rtlCol="0">
            <a:spAutoFit/>
          </a:bodyPr>
          <a:lstStyle/>
          <a:p>
            <a:r>
              <a:rPr lang="ja-JP" altLang="en-US" sz="1200" dirty="0"/>
              <a:t>被験者</a:t>
            </a:r>
            <a:endParaRPr kumimoji="1" lang="ja-JP" altLang="en-US" sz="1200" dirty="0"/>
          </a:p>
        </p:txBody>
      </p:sp>
      <p:sp>
        <p:nvSpPr>
          <p:cNvPr id="13" name="テキスト ボックス 12"/>
          <p:cNvSpPr txBox="1"/>
          <p:nvPr/>
        </p:nvSpPr>
        <p:spPr>
          <a:xfrm>
            <a:off x="3363537" y="4368045"/>
            <a:ext cx="2959768" cy="307777"/>
          </a:xfrm>
          <a:prstGeom prst="rect">
            <a:avLst/>
          </a:prstGeom>
          <a:noFill/>
        </p:spPr>
        <p:txBody>
          <a:bodyPr wrap="square" rtlCol="0">
            <a:spAutoFit/>
          </a:bodyPr>
          <a:lstStyle/>
          <a:p>
            <a:r>
              <a:rPr lang="en-US" altLang="ja-JP" sz="1400" dirty="0" smtClean="0"/>
              <a:t>Figre7</a:t>
            </a:r>
            <a:r>
              <a:rPr lang="ja-JP" altLang="en-US" sz="1400" dirty="0" smtClean="0"/>
              <a:t>　</a:t>
            </a:r>
            <a:r>
              <a:rPr lang="ja-JP" altLang="en-US" sz="1400" dirty="0"/>
              <a:t>提案</a:t>
            </a:r>
            <a:r>
              <a:rPr lang="ja-JP" altLang="en-US" sz="1400" dirty="0" smtClean="0"/>
              <a:t>方式の概要図</a:t>
            </a:r>
            <a:endParaRPr kumimoji="1" lang="ja-JP" altLang="en-US" sz="1400" dirty="0"/>
          </a:p>
        </p:txBody>
      </p:sp>
      <p:sp>
        <p:nvSpPr>
          <p:cNvPr id="14" name="左矢印 13"/>
          <p:cNvSpPr/>
          <p:nvPr/>
        </p:nvSpPr>
        <p:spPr>
          <a:xfrm rot="10800000">
            <a:off x="6760320" y="3326713"/>
            <a:ext cx="472154" cy="2550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7260657" y="3318283"/>
            <a:ext cx="1800081" cy="338554"/>
          </a:xfrm>
          <a:prstGeom prst="rect">
            <a:avLst/>
          </a:prstGeom>
          <a:noFill/>
        </p:spPr>
        <p:txBody>
          <a:bodyPr wrap="square" rtlCol="0">
            <a:spAutoFit/>
          </a:bodyPr>
          <a:lstStyle/>
          <a:p>
            <a:r>
              <a:rPr lang="ja-JP" altLang="en-US" sz="1600" dirty="0" smtClean="0">
                <a:solidFill>
                  <a:srgbClr val="FF0000"/>
                </a:solidFill>
              </a:rPr>
              <a:t>正答率を算出</a:t>
            </a:r>
            <a:endParaRPr kumimoji="1" lang="ja-JP" altLang="en-US" sz="1600" dirty="0">
              <a:solidFill>
                <a:srgbClr val="FF0000"/>
              </a:solidFill>
            </a:endParaRPr>
          </a:p>
        </p:txBody>
      </p:sp>
      <p:sp>
        <p:nvSpPr>
          <p:cNvPr id="17" name="テキスト ボックス 16"/>
          <p:cNvSpPr txBox="1"/>
          <p:nvPr/>
        </p:nvSpPr>
        <p:spPr>
          <a:xfrm>
            <a:off x="2877374" y="2716981"/>
            <a:ext cx="2959768" cy="307777"/>
          </a:xfrm>
          <a:prstGeom prst="rect">
            <a:avLst/>
          </a:prstGeom>
          <a:noFill/>
        </p:spPr>
        <p:txBody>
          <a:bodyPr wrap="square" rtlCol="0">
            <a:spAutoFit/>
          </a:bodyPr>
          <a:lstStyle/>
          <a:p>
            <a:r>
              <a:rPr lang="ja-JP" altLang="en-US" sz="1400" dirty="0" smtClean="0"/>
              <a:t>聞き取りやすい地域を推薦</a:t>
            </a:r>
            <a:endParaRPr kumimoji="1" lang="ja-JP" altLang="en-US" sz="1400" dirty="0"/>
          </a:p>
        </p:txBody>
      </p:sp>
      <p:sp>
        <p:nvSpPr>
          <p:cNvPr id="18" name="テキスト ボックス 17"/>
          <p:cNvSpPr txBox="1"/>
          <p:nvPr/>
        </p:nvSpPr>
        <p:spPr>
          <a:xfrm>
            <a:off x="616897" y="3330668"/>
            <a:ext cx="1635117" cy="523220"/>
          </a:xfrm>
          <a:prstGeom prst="rect">
            <a:avLst/>
          </a:prstGeom>
          <a:noFill/>
        </p:spPr>
        <p:txBody>
          <a:bodyPr wrap="square" rtlCol="0">
            <a:spAutoFit/>
          </a:bodyPr>
          <a:lstStyle/>
          <a:p>
            <a:r>
              <a:rPr kumimoji="1" lang="ja-JP" altLang="en-US" sz="1400" dirty="0" smtClean="0"/>
              <a:t>聞き取りやすい　地域発音から学習</a:t>
            </a:r>
            <a:endParaRPr kumimoji="1" lang="ja-JP" altLang="en-US" sz="1400" dirty="0"/>
          </a:p>
        </p:txBody>
      </p:sp>
    </p:spTree>
    <p:extLst>
      <p:ext uri="{BB962C8B-B14F-4D97-AF65-F5344CB8AC3E}">
        <p14:creationId xmlns:p14="http://schemas.microsoft.com/office/powerpoint/2010/main" val="20871647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3672" y="783771"/>
            <a:ext cx="6629034" cy="925353"/>
          </a:xfrm>
        </p:spPr>
        <p:txBody>
          <a:bodyPr>
            <a:normAutofit/>
          </a:bodyPr>
          <a:lstStyle/>
          <a:p>
            <a:r>
              <a:rPr kumimoji="1" lang="ja-JP" altLang="en-US" sz="4400" b="1" dirty="0" smtClean="0"/>
              <a:t>提案システムの評価</a:t>
            </a:r>
            <a:r>
              <a:rPr lang="ja-JP" altLang="en-US" sz="4400" b="1" dirty="0" smtClean="0"/>
              <a:t>方法</a:t>
            </a:r>
            <a:endParaRPr kumimoji="1" lang="ja-JP" altLang="en-US" sz="4400" b="1" dirty="0"/>
          </a:p>
        </p:txBody>
      </p:sp>
      <p:sp>
        <p:nvSpPr>
          <p:cNvPr id="3" name="コンテンツ プレースホルダー 2"/>
          <p:cNvSpPr>
            <a:spLocks noGrp="1"/>
          </p:cNvSpPr>
          <p:nvPr>
            <p:ph idx="1"/>
          </p:nvPr>
        </p:nvSpPr>
        <p:spPr>
          <a:xfrm>
            <a:off x="724415" y="1853348"/>
            <a:ext cx="8224326" cy="3866203"/>
          </a:xfrm>
        </p:spPr>
        <p:txBody>
          <a:bodyPr>
            <a:normAutofit/>
          </a:bodyPr>
          <a:lstStyle/>
          <a:p>
            <a:pPr>
              <a:buFont typeface="Wingdings" panose="05000000000000000000" pitchFamily="2" charset="2"/>
              <a:buChar char="l"/>
            </a:pPr>
            <a:r>
              <a:rPr lang="ja-JP" altLang="en-US" dirty="0" smtClean="0"/>
              <a:t>以下の項目を，ベースラインシステムによる実験結果①と提案システムによる実験結果②とで比較し，②が①を上回ることで，提案システムの有用性を</a:t>
            </a:r>
            <a:r>
              <a:rPr lang="ja-JP" altLang="en-US" dirty="0"/>
              <a:t>示</a:t>
            </a:r>
            <a:r>
              <a:rPr lang="ja-JP" altLang="en-US" dirty="0" smtClean="0"/>
              <a:t>す．</a:t>
            </a:r>
            <a:endParaRPr lang="en-US" altLang="ja-JP" dirty="0" smtClean="0"/>
          </a:p>
          <a:p>
            <a:pPr>
              <a:buFont typeface="Wingdings" panose="05000000000000000000" pitchFamily="2" charset="2"/>
              <a:buChar char="l"/>
            </a:pPr>
            <a:endParaRPr lang="en-US" altLang="ja-JP" dirty="0" smtClean="0"/>
          </a:p>
          <a:p>
            <a:pPr>
              <a:buFont typeface="Wingdings" panose="05000000000000000000" pitchFamily="2" charset="2"/>
              <a:buChar char="l"/>
            </a:pPr>
            <a:r>
              <a:rPr lang="ja-JP" altLang="en-US" dirty="0" smtClean="0"/>
              <a:t>評価項目</a:t>
            </a:r>
            <a:endParaRPr lang="en-US" altLang="ja-JP" dirty="0"/>
          </a:p>
          <a:p>
            <a:pPr marL="457200" indent="-457200">
              <a:buFont typeface="+mj-lt"/>
              <a:buAutoNum type="arabicPeriod"/>
            </a:pPr>
            <a:r>
              <a:rPr lang="ja-JP" altLang="en-US" sz="2400" dirty="0" smtClean="0"/>
              <a:t>学習継続率</a:t>
            </a:r>
          </a:p>
          <a:p>
            <a:pPr marL="457200" indent="-457200">
              <a:buFont typeface="+mj-lt"/>
              <a:buAutoNum type="arabicPeriod"/>
            </a:pPr>
            <a:r>
              <a:rPr lang="ja-JP" altLang="en-US" sz="2400" dirty="0" smtClean="0"/>
              <a:t>正答率の向上度合い</a:t>
            </a:r>
            <a:endParaRPr lang="en-US" altLang="ja-JP" sz="2400" dirty="0" smtClean="0"/>
          </a:p>
          <a:p>
            <a:pPr marL="457200" indent="-457200">
              <a:buFont typeface="+mj-lt"/>
              <a:buAutoNum type="arabicPeriod"/>
            </a:pPr>
            <a:r>
              <a:rPr lang="ja-JP" altLang="en-US" sz="2400" dirty="0" smtClean="0"/>
              <a:t>学習</a:t>
            </a:r>
            <a:r>
              <a:rPr lang="ja-JP" altLang="en-US" sz="2400" dirty="0"/>
              <a:t>意識</a:t>
            </a:r>
            <a:r>
              <a:rPr lang="ja-JP" altLang="en-US" sz="2400" dirty="0" smtClean="0"/>
              <a:t>の変化</a:t>
            </a:r>
            <a:endParaRPr lang="ja-JP" altLang="en-US" sz="2400" dirty="0"/>
          </a:p>
          <a:p>
            <a:pPr marL="457200" indent="-457200">
              <a:buFont typeface="+mj-lt"/>
              <a:buAutoNum type="arabicPeriod"/>
            </a:pPr>
            <a:endParaRPr lang="ja-JP" altLang="en-US" sz="2400" dirty="0"/>
          </a:p>
          <a:p>
            <a:pPr marL="457200" indent="-457200">
              <a:buFont typeface="+mj-lt"/>
              <a:buAutoNum type="arabicPeriod"/>
            </a:pPr>
            <a:endParaRPr lang="en-US" altLang="ja-JP" sz="2400" dirty="0" smtClean="0"/>
          </a:p>
        </p:txBody>
      </p:sp>
      <p:sp>
        <p:nvSpPr>
          <p:cNvPr id="4" name="スライド番号プレースホルダー 3"/>
          <p:cNvSpPr>
            <a:spLocks noGrp="1"/>
          </p:cNvSpPr>
          <p:nvPr>
            <p:ph type="sldNum" sz="quarter" idx="12"/>
          </p:nvPr>
        </p:nvSpPr>
        <p:spPr/>
        <p:txBody>
          <a:bodyPr/>
          <a:lstStyle/>
          <a:p>
            <a:fld id="{30342E98-7D70-4D6D-9684-713FA961E4E4}" type="slidenum">
              <a:rPr lang="ja-JP" altLang="en-US" smtClean="0"/>
              <a:t>17</a:t>
            </a:fld>
            <a:endParaRPr lang="ja-JP" altLang="en-US" dirty="0"/>
          </a:p>
        </p:txBody>
      </p:sp>
    </p:spTree>
    <p:extLst>
      <p:ext uri="{BB962C8B-B14F-4D97-AF65-F5344CB8AC3E}">
        <p14:creationId xmlns:p14="http://schemas.microsoft.com/office/powerpoint/2010/main" val="339991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03936"/>
            <a:ext cx="7543800" cy="933425"/>
          </a:xfrm>
        </p:spPr>
        <p:txBody>
          <a:bodyPr>
            <a:normAutofit/>
          </a:bodyPr>
          <a:lstStyle/>
          <a:p>
            <a:r>
              <a:rPr kumimoji="1" lang="ja-JP" altLang="en-US" sz="4400" b="1" dirty="0" smtClean="0"/>
              <a:t>実験①　</a:t>
            </a:r>
            <a:r>
              <a:rPr kumimoji="1" lang="ja-JP" altLang="en-US" sz="4400" b="1" dirty="0" smtClean="0"/>
              <a:t>実験目的・方法</a:t>
            </a:r>
            <a:endParaRPr kumimoji="1" lang="ja-JP" altLang="en-US" sz="4400" b="1" dirty="0"/>
          </a:p>
        </p:txBody>
      </p:sp>
      <p:sp>
        <p:nvSpPr>
          <p:cNvPr id="3" name="コンテンツ プレースホルダー 2"/>
          <p:cNvSpPr>
            <a:spLocks noGrp="1"/>
          </p:cNvSpPr>
          <p:nvPr>
            <p:ph idx="1"/>
          </p:nvPr>
        </p:nvSpPr>
        <p:spPr>
          <a:xfrm>
            <a:off x="865562" y="1873236"/>
            <a:ext cx="7543801" cy="4325477"/>
          </a:xfrm>
        </p:spPr>
        <p:txBody>
          <a:bodyPr>
            <a:normAutofit/>
          </a:bodyPr>
          <a:lstStyle/>
          <a:p>
            <a:pPr>
              <a:buFont typeface="Wingdings" panose="05000000000000000000" pitchFamily="2" charset="2"/>
              <a:buChar char="l"/>
            </a:pPr>
            <a:r>
              <a:rPr kumimoji="1" lang="ja-JP" altLang="en-US" dirty="0" smtClean="0"/>
              <a:t>評価項目</a:t>
            </a:r>
            <a:r>
              <a:rPr kumimoji="1" lang="en-US" altLang="ja-JP" dirty="0" smtClean="0"/>
              <a:t>1</a:t>
            </a:r>
            <a:r>
              <a:rPr lang="ja-JP" altLang="en-US" dirty="0" smtClean="0"/>
              <a:t>「学習継続率」に関する検証．</a:t>
            </a:r>
            <a:endParaRPr lang="en-US" altLang="ja-JP" dirty="0"/>
          </a:p>
          <a:p>
            <a:pPr marL="457200" indent="-457200">
              <a:buFont typeface="+mj-lt"/>
              <a:buAutoNum type="arabicPeriod"/>
            </a:pPr>
            <a:r>
              <a:rPr lang="ja-JP" altLang="en-US" dirty="0" smtClean="0"/>
              <a:t>以下の点を，ベースラインシステム学習時の結果と，提案システムによる学習時の結果からそれぞれ算出．</a:t>
            </a:r>
            <a:endParaRPr lang="en-US" altLang="ja-JP" dirty="0"/>
          </a:p>
          <a:p>
            <a:pPr marL="457200" indent="-457200">
              <a:buFont typeface="+mj-ea"/>
              <a:buAutoNum type="circleNumDbPlain"/>
            </a:pPr>
            <a:r>
              <a:rPr lang="ja-JP" altLang="en-US" dirty="0" smtClean="0"/>
              <a:t>指定問題数を解き終わるまでの日数，時間．</a:t>
            </a:r>
            <a:endParaRPr lang="en-US" altLang="ja-JP" dirty="0"/>
          </a:p>
          <a:p>
            <a:pPr marL="457200" indent="-457200">
              <a:buFont typeface="+mj-ea"/>
              <a:buAutoNum type="circleNumDbPlain"/>
            </a:pPr>
            <a:r>
              <a:rPr lang="en-US" altLang="ja-JP" dirty="0" smtClean="0"/>
              <a:t>1</a:t>
            </a:r>
            <a:r>
              <a:rPr lang="ja-JP" altLang="en-US" dirty="0" smtClean="0"/>
              <a:t>日に解答した問題数．</a:t>
            </a:r>
            <a:endParaRPr lang="en-US" altLang="ja-JP" dirty="0" smtClean="0"/>
          </a:p>
          <a:p>
            <a:pPr marL="0" indent="0">
              <a:buNone/>
            </a:pPr>
            <a:endParaRPr lang="en-US" altLang="ja-JP" dirty="0" smtClean="0"/>
          </a:p>
          <a:p>
            <a:pPr marL="457200" indent="-457200">
              <a:buFont typeface="+mj-lt"/>
              <a:buAutoNum type="arabicPeriod" startAt="2"/>
            </a:pPr>
            <a:r>
              <a:rPr lang="ja-JP" altLang="en-US" dirty="0" smtClean="0"/>
              <a:t>①と②を統合して「学習継続率」と定義し，そ</a:t>
            </a:r>
            <a:r>
              <a:rPr lang="ja-JP" altLang="en-US" dirty="0"/>
              <a:t>れ</a:t>
            </a:r>
            <a:r>
              <a:rPr lang="ja-JP" altLang="en-US" dirty="0" smtClean="0"/>
              <a:t>ぞれのシステムによる実験結果から算出した学習継続率を比較し，　　提案システムの有用性を検証する．</a:t>
            </a:r>
            <a:endParaRPr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E5DBDE91-7123-4868-AF38-6BDA38D4F25D}" type="slidenum">
              <a:rPr lang="ja-JP" altLang="en-US" smtClean="0"/>
              <a:t>18</a:t>
            </a:fld>
            <a:endParaRPr lang="ja-JP" altLang="en-US" dirty="0"/>
          </a:p>
        </p:txBody>
      </p:sp>
    </p:spTree>
    <p:extLst>
      <p:ext uri="{BB962C8B-B14F-4D97-AF65-F5344CB8AC3E}">
        <p14:creationId xmlns:p14="http://schemas.microsoft.com/office/powerpoint/2010/main" val="2665695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9583" y="938784"/>
            <a:ext cx="8028432" cy="759534"/>
          </a:xfrm>
        </p:spPr>
        <p:txBody>
          <a:bodyPr>
            <a:normAutofit/>
          </a:bodyPr>
          <a:lstStyle/>
          <a:p>
            <a:pPr lvl="1" algn="l" rtl="0">
              <a:lnSpc>
                <a:spcPct val="85000"/>
              </a:lnSpc>
              <a:spcBef>
                <a:spcPct val="0"/>
              </a:spcBef>
            </a:pPr>
            <a:r>
              <a:rPr lang="ja-JP" altLang="en-US" sz="4400" b="1" dirty="0" smtClean="0">
                <a:solidFill>
                  <a:schemeClr val="tx1">
                    <a:lumMod val="75000"/>
                    <a:lumOff val="25000"/>
                  </a:schemeClr>
                </a:solidFill>
                <a:latin typeface="+mj-ea"/>
                <a:ea typeface="+mj-ea"/>
              </a:rPr>
              <a:t>実験①　実験データ</a:t>
            </a:r>
            <a:endParaRPr kumimoji="1" lang="ja-JP" altLang="en-US" sz="7200" b="1" dirty="0">
              <a:solidFill>
                <a:schemeClr val="tx1">
                  <a:lumMod val="75000"/>
                  <a:lumOff val="25000"/>
                </a:schemeClr>
              </a:solidFill>
              <a:latin typeface="+mj-ea"/>
              <a:ea typeface="+mj-ea"/>
            </a:endParaRPr>
          </a:p>
        </p:txBody>
      </p:sp>
      <p:sp>
        <p:nvSpPr>
          <p:cNvPr id="3" name="コンテンツ プレースホルダー 2"/>
          <p:cNvSpPr>
            <a:spLocks noGrp="1"/>
          </p:cNvSpPr>
          <p:nvPr>
            <p:ph idx="1"/>
          </p:nvPr>
        </p:nvSpPr>
        <p:spPr>
          <a:xfrm>
            <a:off x="991899" y="1812755"/>
            <a:ext cx="7543801" cy="462578"/>
          </a:xfrm>
        </p:spPr>
        <p:txBody>
          <a:bodyPr/>
          <a:lstStyle/>
          <a:p>
            <a:pPr marL="285750" lvl="1" indent="-285750">
              <a:spcBef>
                <a:spcPts val="1200"/>
              </a:spcBef>
              <a:spcAft>
                <a:spcPts val="200"/>
              </a:spcAft>
              <a:buSzPct val="100000"/>
              <a:buFont typeface="Wingdings" panose="05000000000000000000" pitchFamily="2" charset="2"/>
              <a:buChar char="l"/>
            </a:pPr>
            <a:r>
              <a:rPr lang="ja-JP" altLang="en-US" sz="2000" dirty="0" smtClean="0"/>
              <a:t>使用</a:t>
            </a:r>
            <a:r>
              <a:rPr lang="ja-JP" altLang="en-US" sz="2000" dirty="0"/>
              <a:t>する</a:t>
            </a:r>
            <a:r>
              <a:rPr lang="ja-JP" altLang="en-US" sz="2000" dirty="0" smtClean="0"/>
              <a:t>音源と地域一覧</a:t>
            </a:r>
            <a:endParaRPr lang="en-US" altLang="ja-JP" sz="2000" dirty="0" smtClean="0"/>
          </a:p>
          <a:p>
            <a:pPr marL="468630" lvl="2" indent="-285750">
              <a:spcBef>
                <a:spcPts val="1200"/>
              </a:spcBef>
              <a:spcAft>
                <a:spcPts val="200"/>
              </a:spcAft>
              <a:buSzPct val="100000"/>
              <a:buFont typeface="Wingdings" panose="05000000000000000000" pitchFamily="2" charset="2"/>
              <a:buChar char="l"/>
            </a:pPr>
            <a:endParaRPr lang="en-US" altLang="ja-JP" sz="1600" dirty="0"/>
          </a:p>
          <a:p>
            <a:pPr marL="468630" lvl="2" indent="-285750">
              <a:spcBef>
                <a:spcPts val="1200"/>
              </a:spcBef>
              <a:spcAft>
                <a:spcPts val="200"/>
              </a:spcAft>
              <a:buSzPct val="100000"/>
              <a:buFont typeface="Wingdings" panose="05000000000000000000" pitchFamily="2" charset="2"/>
              <a:buChar char="l"/>
            </a:pPr>
            <a:endParaRPr lang="en-US" altLang="ja-JP" sz="1600" dirty="0" smtClean="0"/>
          </a:p>
          <a:p>
            <a:pPr marL="285750" lvl="1" indent="-285750">
              <a:spcBef>
                <a:spcPts val="1200"/>
              </a:spcBef>
              <a:spcAft>
                <a:spcPts val="200"/>
              </a:spcAft>
              <a:buSzPct val="100000"/>
              <a:buFont typeface="Wingdings" panose="05000000000000000000" pitchFamily="2" charset="2"/>
              <a:buChar char="l"/>
            </a:pPr>
            <a:endParaRPr lang="ja-JP" altLang="ja-JP" sz="1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55B463CC-3865-44EC-81A6-AD449AB82B89}" type="slidenum">
              <a:rPr lang="ja-JP" altLang="en-US" smtClean="0"/>
              <a:t>19</a:t>
            </a:fld>
            <a:endParaRPr lang="ja-JP" altLang="en-US" dirty="0"/>
          </a:p>
        </p:txBody>
      </p:sp>
      <p:sp>
        <p:nvSpPr>
          <p:cNvPr id="15" name="テキスト ボックス 14"/>
          <p:cNvSpPr txBox="1"/>
          <p:nvPr/>
        </p:nvSpPr>
        <p:spPr>
          <a:xfrm>
            <a:off x="2909215" y="2141269"/>
            <a:ext cx="4185138" cy="276999"/>
          </a:xfrm>
          <a:prstGeom prst="rect">
            <a:avLst/>
          </a:prstGeom>
          <a:noFill/>
        </p:spPr>
        <p:txBody>
          <a:bodyPr wrap="square" rtlCol="0">
            <a:spAutoFit/>
          </a:bodyPr>
          <a:lstStyle/>
          <a:p>
            <a:r>
              <a:rPr kumimoji="1" lang="ja-JP" altLang="en-US" sz="1200" dirty="0" smtClean="0"/>
              <a:t>表</a:t>
            </a:r>
            <a:r>
              <a:rPr lang="en-US" altLang="ja-JP" sz="1200" dirty="0" smtClean="0"/>
              <a:t>2 </a:t>
            </a:r>
            <a:r>
              <a:rPr lang="en-US" altLang="ja-JP" sz="1200" dirty="0" smtClean="0"/>
              <a:t> </a:t>
            </a:r>
            <a:r>
              <a:rPr lang="ja-JP" altLang="en-US" sz="1200" dirty="0" smtClean="0"/>
              <a:t>実験で用いる英文情報と</a:t>
            </a:r>
            <a:r>
              <a:rPr lang="ja-JP" altLang="en-US" sz="1200" dirty="0"/>
              <a:t>ソース</a:t>
            </a:r>
            <a:endParaRPr kumimoji="1" lang="ja-JP" altLang="en-US" sz="1200" dirty="0"/>
          </a:p>
        </p:txBody>
      </p:sp>
      <p:sp>
        <p:nvSpPr>
          <p:cNvPr id="16" name="テキスト ボックス 15"/>
          <p:cNvSpPr txBox="1"/>
          <p:nvPr/>
        </p:nvSpPr>
        <p:spPr>
          <a:xfrm>
            <a:off x="881080" y="4096015"/>
            <a:ext cx="2500031" cy="276999"/>
          </a:xfrm>
          <a:prstGeom prst="rect">
            <a:avLst/>
          </a:prstGeom>
          <a:noFill/>
        </p:spPr>
        <p:txBody>
          <a:bodyPr wrap="square" rtlCol="0">
            <a:spAutoFit/>
          </a:bodyPr>
          <a:lstStyle/>
          <a:p>
            <a:r>
              <a:rPr kumimoji="1" lang="ja-JP" altLang="en-US" sz="1200" dirty="0" smtClean="0"/>
              <a:t>表</a:t>
            </a:r>
            <a:r>
              <a:rPr lang="en-US" altLang="ja-JP" sz="1200" dirty="0"/>
              <a:t>3</a:t>
            </a:r>
            <a:r>
              <a:rPr kumimoji="1" lang="ja-JP" altLang="en-US" sz="1200" dirty="0" smtClean="0"/>
              <a:t>　</a:t>
            </a:r>
            <a:r>
              <a:rPr kumimoji="1" lang="en-US" altLang="ja-JP" sz="1200" dirty="0" smtClean="0"/>
              <a:t>1</a:t>
            </a:r>
            <a:r>
              <a:rPr kumimoji="1" lang="ja-JP" altLang="en-US" sz="1200" dirty="0" smtClean="0"/>
              <a:t>英文ごとの音声数</a:t>
            </a:r>
            <a:endParaRPr kumimoji="1" lang="ja-JP" altLang="en-US" sz="1200" dirty="0"/>
          </a:p>
        </p:txBody>
      </p:sp>
      <p:sp>
        <p:nvSpPr>
          <p:cNvPr id="17" name="テキスト ボックス 16"/>
          <p:cNvSpPr txBox="1"/>
          <p:nvPr/>
        </p:nvSpPr>
        <p:spPr>
          <a:xfrm>
            <a:off x="4301330" y="4096014"/>
            <a:ext cx="1425585" cy="276999"/>
          </a:xfrm>
          <a:prstGeom prst="rect">
            <a:avLst/>
          </a:prstGeom>
          <a:noFill/>
        </p:spPr>
        <p:txBody>
          <a:bodyPr wrap="square" rtlCol="0">
            <a:spAutoFit/>
          </a:bodyPr>
          <a:lstStyle/>
          <a:p>
            <a:r>
              <a:rPr kumimoji="1" lang="ja-JP" altLang="en-US" sz="1200" dirty="0" smtClean="0"/>
              <a:t>表</a:t>
            </a:r>
            <a:r>
              <a:rPr lang="en-US" altLang="ja-JP" sz="1200" dirty="0"/>
              <a:t>4</a:t>
            </a:r>
            <a:r>
              <a:rPr kumimoji="1" lang="ja-JP" altLang="en-US" sz="1200" dirty="0" smtClean="0"/>
              <a:t>　音声の総数</a:t>
            </a:r>
            <a:endParaRPr kumimoji="1" lang="ja-JP" altLang="en-US" sz="1200" dirty="0"/>
          </a:p>
        </p:txBody>
      </p:sp>
      <p:graphicFrame>
        <p:nvGraphicFramePr>
          <p:cNvPr id="6" name="表 5"/>
          <p:cNvGraphicFramePr>
            <a:graphicFrameLocks noGrp="1"/>
          </p:cNvGraphicFramePr>
          <p:nvPr>
            <p:extLst>
              <p:ext uri="{D42A27DB-BD31-4B8C-83A1-F6EECF244321}">
                <p14:modId xmlns:p14="http://schemas.microsoft.com/office/powerpoint/2010/main" val="1531945810"/>
              </p:ext>
            </p:extLst>
          </p:nvPr>
        </p:nvGraphicFramePr>
        <p:xfrm>
          <a:off x="991899" y="2390007"/>
          <a:ext cx="7058952" cy="1560198"/>
        </p:xfrm>
        <a:graphic>
          <a:graphicData uri="http://schemas.openxmlformats.org/drawingml/2006/table">
            <a:tbl>
              <a:tblPr/>
              <a:tblGrid>
                <a:gridCol w="621826">
                  <a:extLst>
                    <a:ext uri="{9D8B030D-6E8A-4147-A177-3AD203B41FA5}">
                      <a16:colId xmlns:a16="http://schemas.microsoft.com/office/drawing/2014/main" val="3275847508"/>
                    </a:ext>
                  </a:extLst>
                </a:gridCol>
                <a:gridCol w="2105748">
                  <a:extLst>
                    <a:ext uri="{9D8B030D-6E8A-4147-A177-3AD203B41FA5}">
                      <a16:colId xmlns:a16="http://schemas.microsoft.com/office/drawing/2014/main" val="2479108267"/>
                    </a:ext>
                  </a:extLst>
                </a:gridCol>
                <a:gridCol w="3010536">
                  <a:extLst>
                    <a:ext uri="{9D8B030D-6E8A-4147-A177-3AD203B41FA5}">
                      <a16:colId xmlns:a16="http://schemas.microsoft.com/office/drawing/2014/main" val="2678347367"/>
                    </a:ext>
                  </a:extLst>
                </a:gridCol>
                <a:gridCol w="643826">
                  <a:extLst>
                    <a:ext uri="{9D8B030D-6E8A-4147-A177-3AD203B41FA5}">
                      <a16:colId xmlns:a16="http://schemas.microsoft.com/office/drawing/2014/main" val="3435300809"/>
                    </a:ext>
                  </a:extLst>
                </a:gridCol>
                <a:gridCol w="677016">
                  <a:extLst>
                    <a:ext uri="{9D8B030D-6E8A-4147-A177-3AD203B41FA5}">
                      <a16:colId xmlns:a16="http://schemas.microsoft.com/office/drawing/2014/main" val="3207508603"/>
                    </a:ext>
                  </a:extLst>
                </a:gridCol>
              </a:tblGrid>
              <a:tr h="260033">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英文番号</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タイトル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ソース</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時間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英単語数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6291227"/>
                  </a:ext>
                </a:extLst>
              </a:tr>
              <a:tr h="260033">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香港少年</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a:t>
                      </a: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，間もなく開園！</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TOEIC</a:t>
                      </a: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テスト</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Part3&amp;4</a:t>
                      </a: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約</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40</a:t>
                      </a:r>
                      <a:r>
                        <a:rPr lang="en-US" sz="1100" b="0" i="0" u="none" strike="noStrike">
                          <a:solidFill>
                            <a:srgbClr val="000000"/>
                          </a:solidFill>
                          <a:effectLst/>
                          <a:latin typeface="游ゴシック" panose="020B0400000000000000" pitchFamily="50" charset="-128"/>
                          <a:ea typeface="游ゴシック" panose="020B0400000000000000" pitchFamily="50" charset="-128"/>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394828"/>
                  </a:ext>
                </a:extLst>
              </a:tr>
              <a:tr h="260033">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「夏の野外フェスや！」</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TOEIC</a:t>
                      </a: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テスト</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Part3&amp;4</a:t>
                      </a: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約</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50</a:t>
                      </a:r>
                      <a:r>
                        <a:rPr lang="en-US" sz="1100" b="0" i="0" u="none" strike="noStrike">
                          <a:solidFill>
                            <a:srgbClr val="000000"/>
                          </a:solidFill>
                          <a:effectLst/>
                          <a:latin typeface="游ゴシック" panose="020B0400000000000000" pitchFamily="50" charset="-128"/>
                          <a:ea typeface="游ゴシック" panose="020B0400000000000000" pitchFamily="50" charset="-128"/>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124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887970"/>
                  </a:ext>
                </a:extLst>
              </a:tr>
              <a:tr h="260033">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「工場へようこそ！」</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TOEIC</a:t>
                      </a: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テスト</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Part3&amp;4</a:t>
                      </a: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約</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45</a:t>
                      </a:r>
                      <a:r>
                        <a:rPr lang="en-US" sz="1100" b="0" i="0" u="none" strike="noStrike">
                          <a:solidFill>
                            <a:srgbClr val="000000"/>
                          </a:solidFill>
                          <a:effectLst/>
                          <a:latin typeface="游ゴシック" panose="020B0400000000000000" pitchFamily="50" charset="-128"/>
                          <a:ea typeface="游ゴシック" panose="020B0400000000000000" pitchFamily="50" charset="-128"/>
                        </a:rPr>
                        <a:t>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119</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8785628"/>
                  </a:ext>
                </a:extLst>
              </a:tr>
              <a:tr h="260033">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「エアコンが壊れた！」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TOEIC</a:t>
                      </a: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テスト</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Part3&amp;5</a:t>
                      </a: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約</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38</a:t>
                      </a:r>
                      <a:r>
                        <a:rPr lang="en-US" sz="1100" b="0" i="0" u="none" strike="noStrike">
                          <a:solidFill>
                            <a:srgbClr val="000000"/>
                          </a:solidFill>
                          <a:effectLst/>
                          <a:latin typeface="游ゴシック" panose="020B0400000000000000" pitchFamily="50" charset="-128"/>
                          <a:ea typeface="游ゴシック" panose="020B0400000000000000" pitchFamily="50" charset="-128"/>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3599294"/>
                  </a:ext>
                </a:extLst>
              </a:tr>
              <a:tr h="260033">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「ダータベイスバカップ」</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Part3&amp;6</a:t>
                      </a: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約</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34</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2172393"/>
                  </a:ext>
                </a:extLst>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1499896194"/>
              </p:ext>
            </p:extLst>
          </p:nvPr>
        </p:nvGraphicFramePr>
        <p:xfrm>
          <a:off x="3919986" y="4342961"/>
          <a:ext cx="2163597" cy="1796676"/>
        </p:xfrm>
        <a:graphic>
          <a:graphicData uri="http://schemas.openxmlformats.org/drawingml/2006/table">
            <a:tbl>
              <a:tblPr/>
              <a:tblGrid>
                <a:gridCol w="698662">
                  <a:extLst>
                    <a:ext uri="{9D8B030D-6E8A-4147-A177-3AD203B41FA5}">
                      <a16:colId xmlns:a16="http://schemas.microsoft.com/office/drawing/2014/main" val="3872955819"/>
                    </a:ext>
                  </a:extLst>
                </a:gridCol>
                <a:gridCol w="441358">
                  <a:extLst>
                    <a:ext uri="{9D8B030D-6E8A-4147-A177-3AD203B41FA5}">
                      <a16:colId xmlns:a16="http://schemas.microsoft.com/office/drawing/2014/main" val="2964346120"/>
                    </a:ext>
                  </a:extLst>
                </a:gridCol>
                <a:gridCol w="563437">
                  <a:extLst>
                    <a:ext uri="{9D8B030D-6E8A-4147-A177-3AD203B41FA5}">
                      <a16:colId xmlns:a16="http://schemas.microsoft.com/office/drawing/2014/main" val="2665751638"/>
                    </a:ext>
                  </a:extLst>
                </a:gridCol>
                <a:gridCol w="460140">
                  <a:extLst>
                    <a:ext uri="{9D8B030D-6E8A-4147-A177-3AD203B41FA5}">
                      <a16:colId xmlns:a16="http://schemas.microsoft.com/office/drawing/2014/main" val="2524222981"/>
                    </a:ext>
                  </a:extLst>
                </a:gridCol>
              </a:tblGrid>
              <a:tr h="248182">
                <a:tc>
                  <a:txBody>
                    <a:bodyPr/>
                    <a:lstStyle/>
                    <a:p>
                      <a:pPr algn="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918908"/>
                  </a:ext>
                </a:extLst>
              </a:tr>
              <a:tr h="307584">
                <a:tc>
                  <a:txBody>
                    <a:bodyPr/>
                    <a:lstStyle/>
                    <a:p>
                      <a:pPr algn="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130136"/>
                  </a:ext>
                </a:extLst>
              </a:tr>
              <a:tr h="248182">
                <a:tc>
                  <a:txBody>
                    <a:bodyPr/>
                    <a:lstStyle/>
                    <a:p>
                      <a:pPr algn="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187489"/>
                  </a:ext>
                </a:extLst>
              </a:tr>
              <a:tr h="248182">
                <a:tc>
                  <a:txBody>
                    <a:bodyPr/>
                    <a:lstStyle/>
                    <a:p>
                      <a:pPr algn="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341622"/>
                  </a:ext>
                </a:extLst>
              </a:tr>
              <a:tr h="248182">
                <a:tc>
                  <a:txBody>
                    <a:bodyPr/>
                    <a:lstStyle/>
                    <a:p>
                      <a:pPr algn="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インドネ</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338161"/>
                  </a:ext>
                </a:extLst>
              </a:tr>
              <a:tr h="248182">
                <a:tc>
                  <a:txBody>
                    <a:bodyPr/>
                    <a:lstStyle/>
                    <a:p>
                      <a:pPr algn="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シンガ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60390"/>
                  </a:ext>
                </a:extLst>
              </a:tr>
              <a:tr h="248182">
                <a:tc>
                  <a:txBody>
                    <a:bodyPr/>
                    <a:lstStyle/>
                    <a:p>
                      <a:pPr algn="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081849"/>
                  </a:ext>
                </a:extLst>
              </a:tr>
            </a:tbl>
          </a:graphicData>
        </a:graphic>
      </p:graphicFrame>
      <p:graphicFrame>
        <p:nvGraphicFramePr>
          <p:cNvPr id="11" name="表 10"/>
          <p:cNvGraphicFramePr>
            <a:graphicFrameLocks noGrp="1"/>
          </p:cNvGraphicFramePr>
          <p:nvPr>
            <p:extLst>
              <p:ext uri="{D42A27DB-BD31-4B8C-83A1-F6EECF244321}">
                <p14:modId xmlns:p14="http://schemas.microsoft.com/office/powerpoint/2010/main" val="3645619777"/>
              </p:ext>
            </p:extLst>
          </p:nvPr>
        </p:nvGraphicFramePr>
        <p:xfrm>
          <a:off x="6671929" y="4328835"/>
          <a:ext cx="2091112" cy="1824927"/>
        </p:xfrm>
        <a:graphic>
          <a:graphicData uri="http://schemas.openxmlformats.org/drawingml/2006/table">
            <a:tbl>
              <a:tblPr/>
              <a:tblGrid>
                <a:gridCol w="675551">
                  <a:extLst>
                    <a:ext uri="{9D8B030D-6E8A-4147-A177-3AD203B41FA5}">
                      <a16:colId xmlns:a16="http://schemas.microsoft.com/office/drawing/2014/main" val="1680024022"/>
                    </a:ext>
                  </a:extLst>
                </a:gridCol>
                <a:gridCol w="483576">
                  <a:extLst>
                    <a:ext uri="{9D8B030D-6E8A-4147-A177-3AD203B41FA5}">
                      <a16:colId xmlns:a16="http://schemas.microsoft.com/office/drawing/2014/main" val="1634183799"/>
                    </a:ext>
                  </a:extLst>
                </a:gridCol>
                <a:gridCol w="422031">
                  <a:extLst>
                    <a:ext uri="{9D8B030D-6E8A-4147-A177-3AD203B41FA5}">
                      <a16:colId xmlns:a16="http://schemas.microsoft.com/office/drawing/2014/main" val="1982402619"/>
                    </a:ext>
                  </a:extLst>
                </a:gridCol>
                <a:gridCol w="509954">
                  <a:extLst>
                    <a:ext uri="{9D8B030D-6E8A-4147-A177-3AD203B41FA5}">
                      <a16:colId xmlns:a16="http://schemas.microsoft.com/office/drawing/2014/main" val="325302221"/>
                    </a:ext>
                  </a:extLst>
                </a:gridCol>
              </a:tblGrid>
              <a:tr h="189389">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200" b="1" i="0" u="none" strike="noStrike" dirty="0" smtClean="0">
                          <a:solidFill>
                            <a:srgbClr val="000000"/>
                          </a:solidFill>
                          <a:effectLst/>
                          <a:latin typeface="游ゴシック" panose="020B0400000000000000" pitchFamily="50" charset="-128"/>
                          <a:ea typeface="游ゴシック" panose="020B0400000000000000" pitchFamily="50" charset="-128"/>
                        </a:rPr>
                        <a:t>合計</a:t>
                      </a:r>
                      <a:endParaRPr lang="ja-JP" altLang="en-US" sz="12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84973"/>
                  </a:ext>
                </a:extLst>
              </a:tr>
              <a:tr h="264391">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rgbClr val="FF0000"/>
                          </a:solidFill>
                          <a:effectLst/>
                          <a:latin typeface="游ゴシック" panose="020B0400000000000000" pitchFamily="50" charset="-128"/>
                          <a:ea typeface="游ゴシック" panose="020B0400000000000000" pitchFamily="50" charset="-128"/>
                        </a:rPr>
                        <a:t>10</a:t>
                      </a:r>
                      <a:endPar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rgbClr val="FF0000"/>
                          </a:solidFill>
                          <a:effectLst/>
                          <a:latin typeface="游ゴシック" panose="020B0400000000000000" pitchFamily="50" charset="-128"/>
                          <a:ea typeface="游ゴシック" panose="020B0400000000000000" pitchFamily="50" charset="-128"/>
                        </a:rPr>
                        <a:t>11</a:t>
                      </a:r>
                      <a:endParaRPr lang="en-US" altLang="ja-JP" sz="12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272606"/>
                  </a:ext>
                </a:extLst>
              </a:tr>
              <a:tr h="224351">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18160"/>
                  </a:ext>
                </a:extLst>
              </a:tr>
              <a:tr h="222115">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531818"/>
                  </a:ext>
                </a:extLst>
              </a:tr>
              <a:tr h="351283">
                <a:tc>
                  <a:txBody>
                    <a:bodyPr/>
                    <a:lstStyle/>
                    <a:p>
                      <a:pPr algn="r" fontAlgn="ctr"/>
                      <a:r>
                        <a:rPr lang="ja-JP" altLang="en-US" sz="1200" b="0" i="0" u="none" strike="noStrike" dirty="0" smtClean="0">
                          <a:solidFill>
                            <a:srgbClr val="000000"/>
                          </a:solidFill>
                          <a:effectLst/>
                          <a:latin typeface="游ゴシック" panose="020B0400000000000000" pitchFamily="50" charset="-128"/>
                          <a:ea typeface="游ゴシック" panose="020B0400000000000000" pitchFamily="50" charset="-128"/>
                        </a:rPr>
                        <a:t>インドネ</a:t>
                      </a:r>
                      <a:endPar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13</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11</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chemeClr val="tx1"/>
                          </a:solidFill>
                          <a:effectLst/>
                          <a:latin typeface="游ゴシック" panose="020B0400000000000000" pitchFamily="50" charset="-128"/>
                          <a:ea typeface="游ゴシック" panose="020B0400000000000000" pitchFamily="50" charset="-128"/>
                        </a:rPr>
                        <a:t>24</a:t>
                      </a:r>
                      <a:endParaRPr lang="en-US" altLang="ja-JP" sz="1200" b="1"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507392"/>
                  </a:ext>
                </a:extLst>
              </a:tr>
              <a:tr h="351283">
                <a:tc>
                  <a:txBody>
                    <a:bodyPr/>
                    <a:lstStyle/>
                    <a:p>
                      <a:pPr algn="r" fontAlgn="ctr"/>
                      <a:r>
                        <a:rPr lang="ja-JP" altLang="en-US" sz="1200" b="0" i="0" u="none" strike="noStrike" dirty="0" smtClean="0">
                          <a:solidFill>
                            <a:srgbClr val="000000"/>
                          </a:solidFill>
                          <a:effectLst/>
                          <a:latin typeface="游ゴシック" panose="020B0400000000000000" pitchFamily="50" charset="-128"/>
                          <a:ea typeface="游ゴシック" panose="020B0400000000000000" pitchFamily="50" charset="-128"/>
                        </a:rPr>
                        <a:t>シンガ</a:t>
                      </a:r>
                      <a:endPar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316985"/>
                  </a:ext>
                </a:extLst>
              </a:tr>
              <a:tr h="222115">
                <a:tc>
                  <a:txBody>
                    <a:bodyPr/>
                    <a:lstStyle/>
                    <a:p>
                      <a:pPr algn="r" fontAlgn="ctr"/>
                      <a:r>
                        <a:rPr lang="ja-JP" altLang="en-US" sz="1400" b="1" i="0" u="none" strike="noStrike" dirty="0">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25</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rPr>
                        <a:t>14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39</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7900760"/>
                  </a:ext>
                </a:extLst>
              </a:tr>
            </a:tbl>
          </a:graphicData>
        </a:graphic>
      </p:graphicFrame>
      <p:sp>
        <p:nvSpPr>
          <p:cNvPr id="12" name="テキスト ボックス 11"/>
          <p:cNvSpPr txBox="1"/>
          <p:nvPr/>
        </p:nvSpPr>
        <p:spPr>
          <a:xfrm>
            <a:off x="7141964" y="4096015"/>
            <a:ext cx="1550777" cy="276999"/>
          </a:xfrm>
          <a:prstGeom prst="rect">
            <a:avLst/>
          </a:prstGeom>
          <a:noFill/>
        </p:spPr>
        <p:txBody>
          <a:bodyPr wrap="square" rtlCol="0">
            <a:spAutoFit/>
          </a:bodyPr>
          <a:lstStyle/>
          <a:p>
            <a:r>
              <a:rPr kumimoji="1" lang="ja-JP" altLang="en-US" sz="1200" dirty="0" smtClean="0"/>
              <a:t>表</a:t>
            </a:r>
            <a:r>
              <a:rPr lang="en-US" altLang="ja-JP" sz="1200" dirty="0"/>
              <a:t>5</a:t>
            </a:r>
            <a:r>
              <a:rPr kumimoji="1" lang="ja-JP" altLang="en-US" sz="1200" dirty="0" smtClean="0"/>
              <a:t>　</a:t>
            </a:r>
            <a:r>
              <a:rPr lang="ja-JP" altLang="en-US" sz="1200" dirty="0" smtClean="0"/>
              <a:t>現状の音源数</a:t>
            </a:r>
            <a:endParaRPr lang="en-US" altLang="ja-JP" sz="1200" dirty="0" smtClean="0"/>
          </a:p>
        </p:txBody>
      </p:sp>
      <p:graphicFrame>
        <p:nvGraphicFramePr>
          <p:cNvPr id="5" name="表 4"/>
          <p:cNvGraphicFramePr>
            <a:graphicFrameLocks noGrp="1"/>
          </p:cNvGraphicFramePr>
          <p:nvPr>
            <p:extLst>
              <p:ext uri="{D42A27DB-BD31-4B8C-83A1-F6EECF244321}">
                <p14:modId xmlns:p14="http://schemas.microsoft.com/office/powerpoint/2010/main" val="2558887683"/>
              </p:ext>
            </p:extLst>
          </p:nvPr>
        </p:nvGraphicFramePr>
        <p:xfrm>
          <a:off x="881081" y="4421940"/>
          <a:ext cx="2221533" cy="1731819"/>
        </p:xfrm>
        <a:graphic>
          <a:graphicData uri="http://schemas.openxmlformats.org/drawingml/2006/table">
            <a:tbl>
              <a:tblPr/>
              <a:tblGrid>
                <a:gridCol w="1085233">
                  <a:extLst>
                    <a:ext uri="{9D8B030D-6E8A-4147-A177-3AD203B41FA5}">
                      <a16:colId xmlns:a16="http://schemas.microsoft.com/office/drawing/2014/main" val="3909368016"/>
                    </a:ext>
                  </a:extLst>
                </a:gridCol>
                <a:gridCol w="654868">
                  <a:extLst>
                    <a:ext uri="{9D8B030D-6E8A-4147-A177-3AD203B41FA5}">
                      <a16:colId xmlns:a16="http://schemas.microsoft.com/office/drawing/2014/main" val="3076732229"/>
                    </a:ext>
                  </a:extLst>
                </a:gridCol>
                <a:gridCol w="481432">
                  <a:extLst>
                    <a:ext uri="{9D8B030D-6E8A-4147-A177-3AD203B41FA5}">
                      <a16:colId xmlns:a16="http://schemas.microsoft.com/office/drawing/2014/main" val="916901787"/>
                    </a:ext>
                  </a:extLst>
                </a:gridCol>
              </a:tblGrid>
              <a:tr h="246057">
                <a:tc>
                  <a:txBody>
                    <a:bodyPr/>
                    <a:lstStyle/>
                    <a:p>
                      <a:pPr algn="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797515"/>
                  </a:ext>
                </a:extLst>
              </a:tr>
              <a:tr h="247627">
                <a:tc>
                  <a:txBody>
                    <a:bodyPr/>
                    <a:lstStyle/>
                    <a:p>
                      <a:pPr algn="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8524935"/>
                  </a:ext>
                </a:extLst>
              </a:tr>
              <a:tr h="247627">
                <a:tc>
                  <a:txBody>
                    <a:bodyPr/>
                    <a:lstStyle/>
                    <a:p>
                      <a:pPr algn="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5051840"/>
                  </a:ext>
                </a:extLst>
              </a:tr>
              <a:tr h="247627">
                <a:tc>
                  <a:txBody>
                    <a:bodyPr/>
                    <a:lstStyle/>
                    <a:p>
                      <a:pPr algn="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9833169"/>
                  </a:ext>
                </a:extLst>
              </a:tr>
              <a:tr h="247627">
                <a:tc>
                  <a:txBody>
                    <a:bodyPr/>
                    <a:lstStyle/>
                    <a:p>
                      <a:pPr algn="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インドネシア</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2993169"/>
                  </a:ext>
                </a:extLst>
              </a:tr>
              <a:tr h="247627">
                <a:tc>
                  <a:txBody>
                    <a:bodyPr/>
                    <a:lstStyle/>
                    <a:p>
                      <a:pPr algn="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シンガポール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1210109"/>
                  </a:ext>
                </a:extLst>
              </a:tr>
              <a:tr h="247627">
                <a:tc>
                  <a:txBody>
                    <a:bodyPr/>
                    <a:lstStyle/>
                    <a:p>
                      <a:pPr algn="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20(</a:t>
                      </a: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女性</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 </a:t>
                      </a: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男</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3752596484"/>
                  </a:ext>
                </a:extLst>
              </a:tr>
            </a:tbl>
          </a:graphicData>
        </a:graphic>
      </p:graphicFrame>
    </p:spTree>
    <p:extLst>
      <p:ext uri="{BB962C8B-B14F-4D97-AF65-F5344CB8AC3E}">
        <p14:creationId xmlns:p14="http://schemas.microsoft.com/office/powerpoint/2010/main" val="1826922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7201" y="1051114"/>
            <a:ext cx="4581627" cy="682269"/>
          </a:xfrm>
        </p:spPr>
        <p:txBody>
          <a:bodyPr>
            <a:normAutofit fontScale="90000"/>
          </a:bodyPr>
          <a:lstStyle/>
          <a:p>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ja-JP" altLang="en-US" sz="4900" b="1" dirty="0" smtClean="0"/>
              <a:t>研究背景</a:t>
            </a:r>
            <a:r>
              <a:rPr kumimoji="1" lang="ja-JP" altLang="en-US" dirty="0" smtClean="0"/>
              <a:t>　</a:t>
            </a:r>
            <a:endParaRPr kumimoji="1" lang="ja-JP" altLang="en-US" dirty="0"/>
          </a:p>
        </p:txBody>
      </p:sp>
      <p:sp>
        <p:nvSpPr>
          <p:cNvPr id="3" name="コンテンツ プレースホルダー 2"/>
          <p:cNvSpPr>
            <a:spLocks noGrp="1"/>
          </p:cNvSpPr>
          <p:nvPr>
            <p:ph idx="1"/>
          </p:nvPr>
        </p:nvSpPr>
        <p:spPr>
          <a:xfrm>
            <a:off x="515126" y="1839075"/>
            <a:ext cx="8628874" cy="3124811"/>
          </a:xfrm>
        </p:spPr>
        <p:txBody>
          <a:bodyPr>
            <a:normAutofit/>
          </a:bodyPr>
          <a:lstStyle/>
          <a:p>
            <a:pPr marL="651510" indent="-342900">
              <a:buFont typeface="Wingdings" panose="05000000000000000000" pitchFamily="2" charset="2"/>
              <a:buChar char="l"/>
            </a:pPr>
            <a:r>
              <a:rPr lang="ja-JP" altLang="en-US" dirty="0" smtClean="0"/>
              <a:t>大学</a:t>
            </a:r>
            <a:r>
              <a:rPr lang="ja-JP" altLang="en-US" dirty="0"/>
              <a:t>で実施される海外研修での行き先</a:t>
            </a:r>
            <a:r>
              <a:rPr lang="ja-JP" altLang="en-US" dirty="0" smtClean="0"/>
              <a:t>や</a:t>
            </a:r>
            <a:endParaRPr lang="en-US" altLang="ja-JP" dirty="0" smtClean="0"/>
          </a:p>
          <a:p>
            <a:pPr marL="308610" indent="0">
              <a:buNone/>
            </a:pPr>
            <a:r>
              <a:rPr lang="ja-JP" altLang="en-US" dirty="0" smtClean="0"/>
              <a:t>　</a:t>
            </a:r>
            <a:r>
              <a:rPr lang="en-US" altLang="ja-JP" dirty="0" smtClean="0"/>
              <a:t>IT</a:t>
            </a:r>
            <a:r>
              <a:rPr lang="ja-JP" altLang="en-US" dirty="0"/>
              <a:t>企業における提携先と</a:t>
            </a:r>
            <a:r>
              <a:rPr lang="ja-JP" altLang="en-US" dirty="0" smtClean="0"/>
              <a:t>して</a:t>
            </a:r>
            <a:endParaRPr lang="en-US" altLang="ja-JP" dirty="0" smtClean="0"/>
          </a:p>
          <a:p>
            <a:pPr marL="308610" indent="0">
              <a:buNone/>
            </a:pPr>
            <a:r>
              <a:rPr lang="ja-JP" altLang="en-US" dirty="0" smtClean="0"/>
              <a:t>　</a:t>
            </a:r>
            <a:r>
              <a:rPr lang="ja-JP" altLang="en-US" b="1" u="sng" dirty="0" smtClean="0"/>
              <a:t>身近</a:t>
            </a:r>
            <a:r>
              <a:rPr lang="ja-JP" altLang="en-US" b="1" u="sng" dirty="0"/>
              <a:t>なアジアの国々が重要となりつつある</a:t>
            </a:r>
            <a:r>
              <a:rPr lang="ja-JP" altLang="en-US" dirty="0" smtClean="0"/>
              <a:t>．</a:t>
            </a:r>
            <a:endParaRPr lang="en-US" altLang="ja-JP" dirty="0" smtClean="0"/>
          </a:p>
          <a:p>
            <a:pPr marL="308610" indent="0">
              <a:buNone/>
            </a:pPr>
            <a:endParaRPr lang="en-US" altLang="ja-JP" dirty="0" smtClean="0"/>
          </a:p>
          <a:p>
            <a:pPr marL="651510" indent="-342900">
              <a:buFont typeface="Wingdings" panose="05000000000000000000" pitchFamily="2" charset="2"/>
              <a:buChar char="l"/>
            </a:pPr>
            <a:r>
              <a:rPr lang="ja-JP" altLang="en-US" dirty="0" smtClean="0"/>
              <a:t>アジア諸国の人々が話す英語は，英語圏の人々が話す英語と比べて，</a:t>
            </a:r>
            <a:r>
              <a:rPr lang="ja-JP" altLang="en-US" b="1" u="sng" dirty="0" smtClean="0"/>
              <a:t>発音などに違い（特徴）が現れる</a:t>
            </a:r>
            <a:r>
              <a:rPr lang="ja-JP" altLang="en-US" dirty="0" smtClean="0"/>
              <a:t>．</a:t>
            </a:r>
            <a:endParaRPr lang="en-US" altLang="ja-JP" dirty="0" smtClean="0">
              <a:solidFill>
                <a:srgbClr val="FF0000"/>
              </a:solidFill>
            </a:endParaRPr>
          </a:p>
          <a:p>
            <a:pPr marL="308610" indent="0">
              <a:buNone/>
            </a:pPr>
            <a:r>
              <a:rPr lang="ja-JP" altLang="en-US" b="1" dirty="0" smtClean="0">
                <a:solidFill>
                  <a:srgbClr val="FF0000"/>
                </a:solidFill>
              </a:rPr>
              <a:t>　→</a:t>
            </a:r>
            <a:r>
              <a:rPr lang="ja-JP" altLang="en-US" b="1" u="sng" dirty="0" smtClean="0">
                <a:solidFill>
                  <a:srgbClr val="FF0000"/>
                </a:solidFill>
              </a:rPr>
              <a:t>人によって聞き取りやすさ，聞き取りづらさが違う</a:t>
            </a:r>
            <a:r>
              <a:rPr lang="en-US" altLang="ja-JP" b="1" u="sng" dirty="0">
                <a:solidFill>
                  <a:srgbClr val="FF0000"/>
                </a:solidFill>
              </a:rPr>
              <a:t>.</a:t>
            </a:r>
            <a:endParaRPr lang="en-US" altLang="ja-JP" sz="1800" b="1" u="sng" dirty="0">
              <a:solidFill>
                <a:schemeClr val="tx1"/>
              </a:solidFill>
            </a:endParaRPr>
          </a:p>
          <a:p>
            <a:pPr marL="400050"/>
            <a:endParaRPr lang="en-US" altLang="ja-JP" b="1" u="sng" dirty="0"/>
          </a:p>
        </p:txBody>
      </p:sp>
      <p:sp>
        <p:nvSpPr>
          <p:cNvPr id="4" name="スライド番号プレースホルダー 3"/>
          <p:cNvSpPr>
            <a:spLocks noGrp="1"/>
          </p:cNvSpPr>
          <p:nvPr>
            <p:ph type="sldNum" sz="quarter" idx="12"/>
          </p:nvPr>
        </p:nvSpPr>
        <p:spPr>
          <a:xfrm>
            <a:off x="7434288" y="6492875"/>
            <a:ext cx="984019" cy="365125"/>
          </a:xfrm>
        </p:spPr>
        <p:txBody>
          <a:bodyPr/>
          <a:lstStyle/>
          <a:p>
            <a:fld id="{D1F6B530-2EDE-4F4E-B9DE-1A10B0CC768E}" type="slidenum">
              <a:rPr lang="ja-JP" altLang="en-US" smtClean="0"/>
              <a:t>2</a:t>
            </a:fld>
            <a:endParaRPr lang="ja-JP" altLang="en-US" dirty="0"/>
          </a:p>
        </p:txBody>
      </p:sp>
      <p:sp>
        <p:nvSpPr>
          <p:cNvPr id="20" name="コンテンツ プレースホルダー 2"/>
          <p:cNvSpPr txBox="1">
            <a:spLocks/>
          </p:cNvSpPr>
          <p:nvPr/>
        </p:nvSpPr>
        <p:spPr>
          <a:xfrm>
            <a:off x="2000892" y="5014536"/>
            <a:ext cx="5039011" cy="1194675"/>
          </a:xfrm>
          <a:prstGeom prst="rect">
            <a:avLst/>
          </a:prstGeom>
          <a:ln>
            <a:solidFill>
              <a:schemeClr val="accent1"/>
            </a:solidFill>
          </a:ln>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1800" dirty="0" smtClean="0"/>
              <a:t>本研究では，地域独自の発音を</a:t>
            </a:r>
            <a:r>
              <a:rPr lang="ja-JP" altLang="en-US" sz="1800" dirty="0"/>
              <a:t>　</a:t>
            </a:r>
            <a:r>
              <a:rPr lang="ja-JP" altLang="en-US" sz="1800" b="1" u="sng" dirty="0" smtClean="0"/>
              <a:t>「地域発音」</a:t>
            </a:r>
            <a:endParaRPr lang="en-US" altLang="ja-JP" sz="1800" b="1" u="sng" dirty="0" smtClean="0"/>
          </a:p>
          <a:p>
            <a:r>
              <a:rPr lang="ja-JP" altLang="en-US" sz="1800" dirty="0" smtClean="0"/>
              <a:t>地域発音で話される英語を　</a:t>
            </a:r>
            <a:r>
              <a:rPr lang="ja-JP" altLang="en-US" sz="1800" b="1" u="sng" dirty="0" smtClean="0"/>
              <a:t>「地域発音英語」</a:t>
            </a:r>
            <a:r>
              <a:rPr lang="ja-JP" altLang="en-US" sz="1800" dirty="0" smtClean="0"/>
              <a:t>　</a:t>
            </a:r>
            <a:endParaRPr lang="en-US" altLang="ja-JP" sz="1800" dirty="0" smtClean="0"/>
          </a:p>
          <a:p>
            <a:r>
              <a:rPr lang="ja-JP" altLang="en-US" sz="1800" dirty="0" smtClean="0"/>
              <a:t>と定義．　</a:t>
            </a:r>
            <a:endParaRPr lang="en-US" altLang="ja-JP" sz="1800" dirty="0" smtClean="0"/>
          </a:p>
        </p:txBody>
      </p:sp>
      <p:pic>
        <p:nvPicPr>
          <p:cNvPr id="26" name="図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02" y="5069578"/>
            <a:ext cx="1059267" cy="105926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0426" y="5136035"/>
            <a:ext cx="978214" cy="99281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47263" t="28740" r="1688" b="7637"/>
          <a:stretch/>
        </p:blipFill>
        <p:spPr>
          <a:xfrm>
            <a:off x="6252693" y="1788425"/>
            <a:ext cx="2512467" cy="1713912"/>
          </a:xfrm>
          <a:prstGeom prst="rect">
            <a:avLst/>
          </a:prstGeom>
        </p:spPr>
      </p:pic>
    </p:spTree>
    <p:extLst>
      <p:ext uri="{BB962C8B-B14F-4D97-AF65-F5344CB8AC3E}">
        <p14:creationId xmlns:p14="http://schemas.microsoft.com/office/powerpoint/2010/main" val="1551316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400" b="1" dirty="0" smtClean="0"/>
              <a:t>実験①　実験手順</a:t>
            </a:r>
            <a:endParaRPr kumimoji="1" lang="ja-JP" altLang="en-US" sz="4400" b="1" dirty="0"/>
          </a:p>
        </p:txBody>
      </p:sp>
      <p:sp>
        <p:nvSpPr>
          <p:cNvPr id="3" name="コンテンツ プレースホルダー 2"/>
          <p:cNvSpPr>
            <a:spLocks noGrp="1"/>
          </p:cNvSpPr>
          <p:nvPr>
            <p:ph idx="1"/>
          </p:nvPr>
        </p:nvSpPr>
        <p:spPr>
          <a:xfrm>
            <a:off x="919329" y="1814947"/>
            <a:ext cx="8124863" cy="1551484"/>
          </a:xfrm>
        </p:spPr>
        <p:txBody>
          <a:bodyPr>
            <a:normAutofit/>
          </a:bodyPr>
          <a:lstStyle/>
          <a:p>
            <a:pPr>
              <a:buFont typeface="Wingdings" panose="05000000000000000000" pitchFamily="2" charset="2"/>
              <a:buChar char="l"/>
            </a:pPr>
            <a:r>
              <a:rPr lang="ja-JP" altLang="en-US" dirty="0" smtClean="0"/>
              <a:t>実施期間</a:t>
            </a:r>
            <a:endParaRPr lang="en-US" altLang="ja-JP" dirty="0" smtClean="0"/>
          </a:p>
          <a:p>
            <a:pPr lvl="1">
              <a:buFont typeface="Wingdings" panose="05000000000000000000" pitchFamily="2" charset="2"/>
              <a:buChar char="l"/>
            </a:pPr>
            <a:r>
              <a:rPr lang="en-US" altLang="ja-JP" dirty="0" smtClean="0"/>
              <a:t>5</a:t>
            </a:r>
            <a:r>
              <a:rPr lang="ja-JP" altLang="en-US" dirty="0" smtClean="0"/>
              <a:t>日（</a:t>
            </a:r>
            <a:r>
              <a:rPr lang="en-US" altLang="ja-JP" dirty="0" smtClean="0"/>
              <a:t>1</a:t>
            </a:r>
            <a:r>
              <a:rPr lang="ja-JP" altLang="en-US" dirty="0" smtClean="0"/>
              <a:t>システムごと，合計で</a:t>
            </a:r>
            <a:r>
              <a:rPr lang="en-US" altLang="ja-JP" dirty="0" smtClean="0"/>
              <a:t>10</a:t>
            </a:r>
            <a:r>
              <a:rPr lang="ja-JP" altLang="en-US" dirty="0" smtClean="0"/>
              <a:t>日）</a:t>
            </a:r>
            <a:endParaRPr lang="en-US" altLang="ja-JP" dirty="0"/>
          </a:p>
          <a:p>
            <a:pPr>
              <a:buFont typeface="Wingdings" panose="05000000000000000000" pitchFamily="2" charset="2"/>
              <a:buChar char="l"/>
            </a:pPr>
            <a:r>
              <a:rPr lang="ja-JP" altLang="en-US" dirty="0" smtClean="0"/>
              <a:t>学習に使用する問題数</a:t>
            </a:r>
            <a:endParaRPr lang="en-US" altLang="ja-JP" dirty="0" smtClean="0"/>
          </a:p>
          <a:p>
            <a:pPr lvl="1">
              <a:buFont typeface="Wingdings" panose="05000000000000000000" pitchFamily="2" charset="2"/>
              <a:buChar char="l"/>
            </a:pPr>
            <a:r>
              <a:rPr lang="ja-JP" altLang="en-US" dirty="0" smtClean="0"/>
              <a:t>ベースライン：</a:t>
            </a:r>
            <a:r>
              <a:rPr lang="en-US" altLang="ja-JP" dirty="0" smtClean="0"/>
              <a:t>30</a:t>
            </a:r>
            <a:r>
              <a:rPr lang="ja-JP" altLang="en-US" dirty="0" smtClean="0"/>
              <a:t>問</a:t>
            </a:r>
            <a:r>
              <a:rPr lang="ja-JP" altLang="en-US" dirty="0"/>
              <a:t>　</a:t>
            </a:r>
            <a:r>
              <a:rPr lang="ja-JP" altLang="en-US" dirty="0" smtClean="0"/>
              <a:t>　提案システム：</a:t>
            </a:r>
            <a:r>
              <a:rPr lang="en-US" altLang="ja-JP" dirty="0" smtClean="0"/>
              <a:t>30 </a:t>
            </a:r>
            <a:r>
              <a:rPr lang="ja-JP" altLang="en-US" dirty="0" smtClean="0"/>
              <a:t>問（</a:t>
            </a:r>
            <a:r>
              <a:rPr lang="en-US" altLang="ja-JP" dirty="0" smtClean="0"/>
              <a:t>1</a:t>
            </a:r>
            <a:r>
              <a:rPr lang="ja-JP" altLang="en-US" dirty="0" smtClean="0"/>
              <a:t>地域</a:t>
            </a:r>
            <a:r>
              <a:rPr lang="en-US" altLang="ja-JP" dirty="0" smtClean="0"/>
              <a:t>15</a:t>
            </a:r>
            <a:r>
              <a:rPr lang="ja-JP" altLang="en-US" dirty="0" smtClean="0"/>
              <a:t>問，上位</a:t>
            </a:r>
            <a:r>
              <a:rPr lang="en-US" altLang="ja-JP" dirty="0" smtClean="0"/>
              <a:t>2</a:t>
            </a:r>
            <a:r>
              <a:rPr lang="ja-JP" altLang="en-US" dirty="0" smtClean="0"/>
              <a:t>地域）</a:t>
            </a:r>
            <a:endParaRPr lang="en-US" altLang="ja-JP" dirty="0"/>
          </a:p>
          <a:p>
            <a:pPr marL="0" indent="0">
              <a:buNone/>
            </a:pPr>
            <a:endParaRPr lang="en-US" altLang="ja-JP" dirty="0" smtClean="0"/>
          </a:p>
          <a:p>
            <a:pPr lvl="1">
              <a:buFont typeface="Wingdings" panose="05000000000000000000" pitchFamily="2" charset="2"/>
              <a:buChar char="l"/>
            </a:pPr>
            <a:endParaRPr lang="en-US" altLang="ja-JP" sz="1600" dirty="0" smtClean="0"/>
          </a:p>
        </p:txBody>
      </p:sp>
      <p:sp>
        <p:nvSpPr>
          <p:cNvPr id="4" name="スライド番号プレースホルダー 3"/>
          <p:cNvSpPr>
            <a:spLocks noGrp="1"/>
          </p:cNvSpPr>
          <p:nvPr>
            <p:ph type="sldNum" sz="quarter" idx="12"/>
          </p:nvPr>
        </p:nvSpPr>
        <p:spPr/>
        <p:txBody>
          <a:bodyPr/>
          <a:lstStyle/>
          <a:p>
            <a:fld id="{F4618EDB-7ABE-422D-9E2F-ECA359026352}" type="slidenum">
              <a:rPr lang="ja-JP" altLang="en-US" smtClean="0"/>
              <a:t>20</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265098" y="3818512"/>
            <a:ext cx="975508" cy="1052906"/>
          </a:xfrm>
          <a:prstGeom prst="rect">
            <a:avLst/>
          </a:prstGeom>
        </p:spPr>
      </p:pic>
      <p:sp>
        <p:nvSpPr>
          <p:cNvPr id="6" name="テキスト ボックス 5"/>
          <p:cNvSpPr txBox="1"/>
          <p:nvPr/>
        </p:nvSpPr>
        <p:spPr>
          <a:xfrm>
            <a:off x="790087" y="4985630"/>
            <a:ext cx="1049025"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764" y="4037394"/>
            <a:ext cx="834024" cy="834024"/>
          </a:xfrm>
          <a:prstGeom prst="rect">
            <a:avLst/>
          </a:prstGeom>
        </p:spPr>
      </p:pic>
      <p:sp>
        <p:nvSpPr>
          <p:cNvPr id="9" name="正方形/長方形 8"/>
          <p:cNvSpPr/>
          <p:nvPr/>
        </p:nvSpPr>
        <p:spPr>
          <a:xfrm>
            <a:off x="3969587" y="3598643"/>
            <a:ext cx="1305166" cy="605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1" name="正方形/長方形 10"/>
          <p:cNvSpPr/>
          <p:nvPr/>
        </p:nvSpPr>
        <p:spPr>
          <a:xfrm>
            <a:off x="3942110" y="4688777"/>
            <a:ext cx="1305499" cy="593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12" name="右矢印 11"/>
          <p:cNvSpPr/>
          <p:nvPr/>
        </p:nvSpPr>
        <p:spPr>
          <a:xfrm>
            <a:off x="2475586" y="3963291"/>
            <a:ext cx="1045036" cy="254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2428292" y="3625298"/>
            <a:ext cx="1045036" cy="254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2475586" y="4656340"/>
            <a:ext cx="1045036" cy="254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10800000">
            <a:off x="2428292" y="5113267"/>
            <a:ext cx="1045036" cy="254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2618850" y="4294476"/>
            <a:ext cx="869088" cy="338554"/>
          </a:xfrm>
          <a:prstGeom prst="rect">
            <a:avLst/>
          </a:prstGeom>
          <a:noFill/>
        </p:spPr>
        <p:txBody>
          <a:bodyPr wrap="square" rtlCol="0">
            <a:spAutoFit/>
          </a:bodyPr>
          <a:lstStyle/>
          <a:p>
            <a:r>
              <a:rPr kumimoji="1" lang="ja-JP" altLang="en-US" sz="1600" dirty="0" smtClean="0"/>
              <a:t>解答</a:t>
            </a:r>
            <a:endParaRPr kumimoji="1" lang="ja-JP" altLang="en-US" sz="1600" dirty="0"/>
          </a:p>
        </p:txBody>
      </p:sp>
      <p:sp>
        <p:nvSpPr>
          <p:cNvPr id="19" name="右矢印 18"/>
          <p:cNvSpPr/>
          <p:nvPr/>
        </p:nvSpPr>
        <p:spPr>
          <a:xfrm rot="2033672">
            <a:off x="5538102" y="3819476"/>
            <a:ext cx="292326" cy="273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20598619">
            <a:off x="5494049" y="4954877"/>
            <a:ext cx="309716" cy="230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997231" y="4116256"/>
            <a:ext cx="3046961" cy="646331"/>
          </a:xfrm>
          <a:prstGeom prst="rect">
            <a:avLst/>
          </a:prstGeom>
          <a:noFill/>
          <a:ln>
            <a:solidFill>
              <a:srgbClr val="00B0F0"/>
            </a:solidFill>
          </a:ln>
        </p:spPr>
        <p:txBody>
          <a:bodyPr wrap="square" rtlCol="0">
            <a:spAutoFit/>
          </a:bodyPr>
          <a:lstStyle/>
          <a:p>
            <a:r>
              <a:rPr kumimoji="1" lang="ja-JP" altLang="en-US" dirty="0" smtClean="0"/>
              <a:t>実験結果</a:t>
            </a:r>
            <a:endParaRPr kumimoji="1" lang="en-US" altLang="ja-JP" dirty="0" smtClean="0"/>
          </a:p>
          <a:p>
            <a:r>
              <a:rPr lang="ja-JP" altLang="en-US" dirty="0" smtClean="0"/>
              <a:t>（</a:t>
            </a:r>
            <a:r>
              <a:rPr lang="en-US" altLang="ja-JP" dirty="0" smtClean="0"/>
              <a:t>1</a:t>
            </a:r>
            <a:r>
              <a:rPr lang="ja-JP" altLang="en-US" dirty="0"/>
              <a:t>日何問か，合計何問か</a:t>
            </a:r>
            <a:r>
              <a:rPr lang="ja-JP" altLang="en-US" dirty="0" smtClean="0"/>
              <a:t>）</a:t>
            </a:r>
            <a:endParaRPr lang="ja-JP" altLang="en-US" dirty="0"/>
          </a:p>
        </p:txBody>
      </p:sp>
      <p:sp>
        <p:nvSpPr>
          <p:cNvPr id="23" name="テキスト ボックス 22"/>
          <p:cNvSpPr txBox="1"/>
          <p:nvPr/>
        </p:nvSpPr>
        <p:spPr>
          <a:xfrm>
            <a:off x="3269889" y="5966367"/>
            <a:ext cx="2560454" cy="307777"/>
          </a:xfrm>
          <a:prstGeom prst="rect">
            <a:avLst/>
          </a:prstGeom>
          <a:noFill/>
        </p:spPr>
        <p:txBody>
          <a:bodyPr wrap="square" rtlCol="0">
            <a:spAutoFit/>
          </a:bodyPr>
          <a:lstStyle/>
          <a:p>
            <a:r>
              <a:rPr lang="en-US" altLang="ja-JP" sz="1400" dirty="0" smtClean="0"/>
              <a:t>Figure9</a:t>
            </a:r>
            <a:r>
              <a:rPr lang="ja-JP" altLang="en-US" sz="1400" dirty="0" smtClean="0"/>
              <a:t>　</a:t>
            </a:r>
            <a:r>
              <a:rPr lang="ja-JP" altLang="en-US" sz="1400" dirty="0" smtClean="0"/>
              <a:t>実験①の流れ図</a:t>
            </a:r>
            <a:endParaRPr kumimoji="1" lang="ja-JP" altLang="en-US" sz="1400" dirty="0"/>
          </a:p>
        </p:txBody>
      </p:sp>
      <p:sp>
        <p:nvSpPr>
          <p:cNvPr id="24" name="テキスト ボックス 23"/>
          <p:cNvSpPr txBox="1"/>
          <p:nvPr/>
        </p:nvSpPr>
        <p:spPr>
          <a:xfrm>
            <a:off x="2625824" y="3335731"/>
            <a:ext cx="668542" cy="369332"/>
          </a:xfrm>
          <a:prstGeom prst="rect">
            <a:avLst/>
          </a:prstGeom>
          <a:noFill/>
        </p:spPr>
        <p:txBody>
          <a:bodyPr wrap="square" rtlCol="0">
            <a:spAutoFit/>
          </a:bodyPr>
          <a:lstStyle/>
          <a:p>
            <a:r>
              <a:rPr kumimoji="1" lang="en-US" altLang="ja-JP" dirty="0" smtClean="0"/>
              <a:t>30</a:t>
            </a:r>
            <a:r>
              <a:rPr kumimoji="1" lang="ja-JP" altLang="en-US" dirty="0" smtClean="0"/>
              <a:t>問</a:t>
            </a:r>
            <a:endParaRPr kumimoji="1" lang="ja-JP" altLang="en-US" dirty="0"/>
          </a:p>
        </p:txBody>
      </p:sp>
      <p:sp>
        <p:nvSpPr>
          <p:cNvPr id="25" name="テキスト ボックス 24"/>
          <p:cNvSpPr txBox="1"/>
          <p:nvPr/>
        </p:nvSpPr>
        <p:spPr>
          <a:xfrm>
            <a:off x="2663833" y="5325710"/>
            <a:ext cx="668542" cy="369332"/>
          </a:xfrm>
          <a:prstGeom prst="rect">
            <a:avLst/>
          </a:prstGeom>
          <a:noFill/>
        </p:spPr>
        <p:txBody>
          <a:bodyPr wrap="square" rtlCol="0">
            <a:spAutoFit/>
          </a:bodyPr>
          <a:lstStyle/>
          <a:p>
            <a:r>
              <a:rPr kumimoji="1" lang="en-US" altLang="ja-JP" dirty="0" smtClean="0"/>
              <a:t>30</a:t>
            </a:r>
            <a:r>
              <a:rPr kumimoji="1" lang="ja-JP" altLang="en-US" dirty="0" smtClean="0"/>
              <a:t>問</a:t>
            </a:r>
            <a:endParaRPr kumimoji="1" lang="ja-JP" altLang="en-US" dirty="0"/>
          </a:p>
        </p:txBody>
      </p:sp>
      <p:sp>
        <p:nvSpPr>
          <p:cNvPr id="26" name="下矢印 25"/>
          <p:cNvSpPr/>
          <p:nvPr/>
        </p:nvSpPr>
        <p:spPr>
          <a:xfrm>
            <a:off x="7111285" y="4898113"/>
            <a:ext cx="478643" cy="3139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6383618" y="5293407"/>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Tree>
    <p:extLst>
      <p:ext uri="{BB962C8B-B14F-4D97-AF65-F5344CB8AC3E}">
        <p14:creationId xmlns:p14="http://schemas.microsoft.com/office/powerpoint/2010/main" val="868711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353" y="843342"/>
            <a:ext cx="7038893" cy="894213"/>
          </a:xfrm>
        </p:spPr>
        <p:txBody>
          <a:bodyPr>
            <a:normAutofit/>
          </a:bodyPr>
          <a:lstStyle/>
          <a:p>
            <a:r>
              <a:rPr kumimoji="1" lang="ja-JP" altLang="en-US" sz="4400" b="1" dirty="0" smtClean="0"/>
              <a:t>実験②　</a:t>
            </a:r>
            <a:r>
              <a:rPr kumimoji="1" lang="ja-JP" altLang="en-US" sz="4400" b="1" dirty="0" smtClean="0"/>
              <a:t>実験目的・方法</a:t>
            </a:r>
            <a:endParaRPr kumimoji="1" lang="ja-JP" altLang="en-US" sz="4400" b="1" dirty="0"/>
          </a:p>
        </p:txBody>
      </p:sp>
      <p:sp>
        <p:nvSpPr>
          <p:cNvPr id="3" name="コンテンツ プレースホルダー 2"/>
          <p:cNvSpPr>
            <a:spLocks noGrp="1"/>
          </p:cNvSpPr>
          <p:nvPr>
            <p:ph idx="1"/>
          </p:nvPr>
        </p:nvSpPr>
        <p:spPr>
          <a:xfrm>
            <a:off x="707471" y="1820682"/>
            <a:ext cx="8175272" cy="4366362"/>
          </a:xfrm>
        </p:spPr>
        <p:txBody>
          <a:bodyPr>
            <a:normAutofit/>
          </a:bodyPr>
          <a:lstStyle/>
          <a:p>
            <a:pPr>
              <a:buFont typeface="Wingdings" panose="05000000000000000000" pitchFamily="2" charset="2"/>
              <a:buChar char="l"/>
            </a:pPr>
            <a:r>
              <a:rPr lang="ja-JP" altLang="en-US" dirty="0"/>
              <a:t>評価</a:t>
            </a:r>
            <a:r>
              <a:rPr lang="ja-JP" altLang="en-US" dirty="0" smtClean="0"/>
              <a:t>項目</a:t>
            </a:r>
            <a:r>
              <a:rPr lang="en-US" altLang="ja-JP" dirty="0" smtClean="0"/>
              <a:t>2</a:t>
            </a:r>
            <a:r>
              <a:rPr lang="ja-JP" altLang="en-US" dirty="0" smtClean="0"/>
              <a:t>「正答率の向上度合い」</a:t>
            </a:r>
            <a:r>
              <a:rPr lang="ja-JP" altLang="en-US" dirty="0"/>
              <a:t>に関する検証</a:t>
            </a:r>
            <a:r>
              <a:rPr lang="ja-JP" altLang="en-US" dirty="0" smtClean="0"/>
              <a:t>．</a:t>
            </a:r>
            <a:endParaRPr lang="en-US" altLang="ja-JP" dirty="0"/>
          </a:p>
          <a:p>
            <a:pPr>
              <a:buFont typeface="Wingdings" panose="05000000000000000000" pitchFamily="2" charset="2"/>
              <a:buChar char="l"/>
            </a:pPr>
            <a:endParaRPr lang="ja-JP" altLang="en-US" dirty="0"/>
          </a:p>
          <a:p>
            <a:pPr marL="457200" indent="-457200">
              <a:buFont typeface="+mj-lt"/>
              <a:buAutoNum type="arabicPeriod"/>
            </a:pPr>
            <a:r>
              <a:rPr lang="ja-JP" altLang="en-US" dirty="0" smtClean="0"/>
              <a:t>実験①における，ベースラインシステム学習時の正答率の推移</a:t>
            </a:r>
            <a:r>
              <a:rPr lang="en-US" altLang="ja-JP" dirty="0" smtClean="0"/>
              <a:t>a1</a:t>
            </a:r>
            <a:r>
              <a:rPr lang="ja-JP" altLang="en-US" dirty="0" smtClean="0"/>
              <a:t>と提案システム学習</a:t>
            </a:r>
            <a:r>
              <a:rPr lang="ja-JP" altLang="en-US" dirty="0"/>
              <a:t>時</a:t>
            </a:r>
            <a:r>
              <a:rPr lang="ja-JP" altLang="en-US" dirty="0" smtClean="0"/>
              <a:t>の正答率の推移</a:t>
            </a:r>
            <a:r>
              <a:rPr lang="en-US" altLang="ja-JP" dirty="0" smtClean="0"/>
              <a:t>b1</a:t>
            </a:r>
            <a:r>
              <a:rPr lang="ja-JP" altLang="en-US" dirty="0" smtClean="0"/>
              <a:t>をそれぞれ算出．</a:t>
            </a:r>
            <a:endParaRPr lang="en-US" altLang="ja-JP" dirty="0" smtClean="0"/>
          </a:p>
          <a:p>
            <a:pPr marL="457200" indent="-457200">
              <a:buFont typeface="+mj-lt"/>
              <a:buAutoNum type="arabicPeriod"/>
            </a:pPr>
            <a:r>
              <a:rPr lang="ja-JP" altLang="en-US" dirty="0" smtClean="0"/>
              <a:t>実験①の，ベースラインシステム</a:t>
            </a:r>
            <a:r>
              <a:rPr lang="ja-JP" altLang="en-US" dirty="0"/>
              <a:t>による学習実施後に行う，テストの</a:t>
            </a:r>
            <a:r>
              <a:rPr lang="ja-JP" altLang="en-US" dirty="0" smtClean="0"/>
              <a:t>正答率</a:t>
            </a:r>
            <a:r>
              <a:rPr lang="en-US" altLang="ja-JP" dirty="0" smtClean="0"/>
              <a:t>a2</a:t>
            </a:r>
            <a:r>
              <a:rPr lang="ja-JP" altLang="en-US" dirty="0" smtClean="0"/>
              <a:t>と </a:t>
            </a:r>
            <a:r>
              <a:rPr lang="ja-JP" altLang="en-US" dirty="0"/>
              <a:t>提案システムによる学習実施後に</a:t>
            </a:r>
            <a:r>
              <a:rPr lang="ja-JP" altLang="en-US" dirty="0" smtClean="0"/>
              <a:t>行うテスト</a:t>
            </a:r>
            <a:r>
              <a:rPr lang="ja-JP" altLang="en-US" dirty="0"/>
              <a:t>の</a:t>
            </a:r>
            <a:r>
              <a:rPr lang="ja-JP" altLang="en-US" dirty="0" smtClean="0"/>
              <a:t>正答率</a:t>
            </a:r>
            <a:r>
              <a:rPr lang="en-US" altLang="ja-JP" dirty="0" smtClean="0"/>
              <a:t>b2</a:t>
            </a:r>
            <a:r>
              <a:rPr lang="ja-JP" altLang="en-US" dirty="0" smtClean="0"/>
              <a:t>をそれぞれ算出．</a:t>
            </a:r>
            <a:endParaRPr lang="en-US" altLang="ja-JP" dirty="0"/>
          </a:p>
          <a:p>
            <a:pPr marL="457200" indent="-457200">
              <a:buFont typeface="+mj-lt"/>
              <a:buAutoNum type="arabicPeriod"/>
            </a:pPr>
            <a:r>
              <a:rPr lang="en-US" altLang="ja-JP" dirty="0" smtClean="0"/>
              <a:t>1</a:t>
            </a:r>
            <a:r>
              <a:rPr lang="ja-JP" altLang="en-US" dirty="0" smtClean="0"/>
              <a:t>と</a:t>
            </a:r>
            <a:r>
              <a:rPr lang="en-US" altLang="ja-JP" dirty="0" smtClean="0"/>
              <a:t>2</a:t>
            </a:r>
            <a:r>
              <a:rPr lang="ja-JP" altLang="en-US" dirty="0" err="1" smtClean="0"/>
              <a:t>で算</a:t>
            </a:r>
            <a:r>
              <a:rPr lang="ja-JP" altLang="en-US" dirty="0" smtClean="0"/>
              <a:t>出した結果（</a:t>
            </a:r>
            <a:r>
              <a:rPr lang="en-US" altLang="ja-JP" dirty="0" smtClean="0"/>
              <a:t>ex:a1+a2)</a:t>
            </a:r>
            <a:r>
              <a:rPr lang="ja-JP" altLang="en-US" dirty="0" smtClean="0"/>
              <a:t>を総合して，「正答率の向上度合い」と定義．</a:t>
            </a:r>
            <a:r>
              <a:rPr lang="ja-JP" altLang="en-US" dirty="0"/>
              <a:t>　</a:t>
            </a:r>
            <a:r>
              <a:rPr lang="ja-JP" altLang="en-US" dirty="0" smtClean="0"/>
              <a:t>　　　　　　　　　　　　　　　　　　　　　　　　　　　　　　　　　　　　　それぞれのシステムにおける向上度合いを比較し，提案システムの有用性を検証する．</a:t>
            </a:r>
            <a:endParaRPr lang="en-US" altLang="ja-JP" dirty="0" smtClean="0"/>
          </a:p>
        </p:txBody>
      </p:sp>
      <p:sp>
        <p:nvSpPr>
          <p:cNvPr id="4" name="スライド番号プレースホルダー 3"/>
          <p:cNvSpPr>
            <a:spLocks noGrp="1"/>
          </p:cNvSpPr>
          <p:nvPr>
            <p:ph type="sldNum" sz="quarter" idx="12"/>
          </p:nvPr>
        </p:nvSpPr>
        <p:spPr/>
        <p:txBody>
          <a:bodyPr/>
          <a:lstStyle/>
          <a:p>
            <a:fld id="{4CD9A2A0-9495-4179-AFEF-40ABB07892E1}" type="slidenum">
              <a:rPr lang="ja-JP" altLang="en-US" smtClean="0"/>
              <a:t>21</a:t>
            </a:fld>
            <a:endParaRPr lang="ja-JP" altLang="en-US" dirty="0"/>
          </a:p>
        </p:txBody>
      </p:sp>
    </p:spTree>
    <p:extLst>
      <p:ext uri="{BB962C8B-B14F-4D97-AF65-F5344CB8AC3E}">
        <p14:creationId xmlns:p14="http://schemas.microsoft.com/office/powerpoint/2010/main" val="520442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64746" y="742239"/>
            <a:ext cx="7157976" cy="971532"/>
          </a:xfrm>
        </p:spPr>
        <p:txBody>
          <a:bodyPr>
            <a:noAutofit/>
          </a:bodyPr>
          <a:lstStyle/>
          <a:p>
            <a:r>
              <a:rPr kumimoji="1" lang="ja-JP" altLang="en-US" sz="4400" b="1" dirty="0" smtClean="0"/>
              <a:t>実験②　　実験データ</a:t>
            </a:r>
            <a:endParaRPr kumimoji="1" lang="ja-JP" altLang="en-US" sz="4400" b="1" dirty="0"/>
          </a:p>
        </p:txBody>
      </p:sp>
      <p:sp>
        <p:nvSpPr>
          <p:cNvPr id="3" name="コンテンツ プレースホルダー 2"/>
          <p:cNvSpPr>
            <a:spLocks noGrp="1"/>
          </p:cNvSpPr>
          <p:nvPr>
            <p:ph idx="1"/>
          </p:nvPr>
        </p:nvSpPr>
        <p:spPr>
          <a:xfrm>
            <a:off x="865562" y="2078392"/>
            <a:ext cx="7543801" cy="909072"/>
          </a:xfrm>
        </p:spPr>
        <p:txBody>
          <a:bodyPr>
            <a:normAutofit/>
          </a:bodyPr>
          <a:lstStyle/>
          <a:p>
            <a:pPr>
              <a:buFont typeface="Wingdings" panose="05000000000000000000" pitchFamily="2" charset="2"/>
              <a:buChar char="l"/>
            </a:pPr>
            <a:r>
              <a:rPr kumimoji="1" lang="ja-JP" altLang="en-US" sz="1800" dirty="0" smtClean="0"/>
              <a:t>テスト</a:t>
            </a:r>
            <a:r>
              <a:rPr kumimoji="1" lang="ja-JP" altLang="en-US" sz="1800" dirty="0" smtClean="0"/>
              <a:t>問題</a:t>
            </a:r>
            <a:endParaRPr kumimoji="1" lang="en-US" altLang="ja-JP" sz="1800" dirty="0" smtClean="0"/>
          </a:p>
          <a:p>
            <a:pPr>
              <a:buFont typeface="Wingdings" panose="05000000000000000000" pitchFamily="2" charset="2"/>
              <a:buChar char="l"/>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lang="en-US" altLang="ja-JP" sz="1800" dirty="0"/>
          </a:p>
          <a:p>
            <a:pPr marL="0" indent="0">
              <a:buNone/>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kumimoji="1" lang="ja-JP" altLang="en-US" dirty="0"/>
          </a:p>
        </p:txBody>
      </p:sp>
      <p:sp>
        <p:nvSpPr>
          <p:cNvPr id="4" name="スライド番号プレースホルダー 3"/>
          <p:cNvSpPr>
            <a:spLocks noGrp="1"/>
          </p:cNvSpPr>
          <p:nvPr>
            <p:ph type="sldNum" sz="quarter" idx="12"/>
          </p:nvPr>
        </p:nvSpPr>
        <p:spPr/>
        <p:txBody>
          <a:bodyPr/>
          <a:lstStyle/>
          <a:p>
            <a:fld id="{5C15CCA0-56E3-4517-ABAB-9CC28D343F14}" type="slidenum">
              <a:rPr lang="ja-JP" altLang="en-US" smtClean="0"/>
              <a:t>22</a:t>
            </a:fld>
            <a:endParaRPr lang="ja-JP" altLang="en-US" dirty="0"/>
          </a:p>
        </p:txBody>
      </p:sp>
      <p:sp>
        <p:nvSpPr>
          <p:cNvPr id="6" name="テキスト ボックス 5"/>
          <p:cNvSpPr txBox="1"/>
          <p:nvPr/>
        </p:nvSpPr>
        <p:spPr>
          <a:xfrm>
            <a:off x="2525285" y="3106433"/>
            <a:ext cx="3360820" cy="307777"/>
          </a:xfrm>
          <a:prstGeom prst="rect">
            <a:avLst/>
          </a:prstGeom>
          <a:noFill/>
        </p:spPr>
        <p:txBody>
          <a:bodyPr wrap="square" rtlCol="0">
            <a:spAutoFit/>
          </a:bodyPr>
          <a:lstStyle/>
          <a:p>
            <a:r>
              <a:rPr lang="ja-JP" altLang="en-US" sz="1400" dirty="0" smtClean="0"/>
              <a:t>表</a:t>
            </a:r>
            <a:r>
              <a:rPr lang="en-US" altLang="ja-JP" sz="1400" dirty="0"/>
              <a:t>6</a:t>
            </a:r>
            <a:r>
              <a:rPr lang="ja-JP" altLang="en-US" sz="1400" dirty="0" smtClean="0"/>
              <a:t>　テストに使用する問題と音源一覧</a:t>
            </a:r>
            <a:r>
              <a:rPr kumimoji="1" lang="en-US" altLang="ja-JP" sz="1400" dirty="0" smtClean="0"/>
              <a:t> </a:t>
            </a:r>
            <a:endParaRPr kumimoji="1" lang="ja-JP" altLang="en-US" sz="1400" dirty="0"/>
          </a:p>
        </p:txBody>
      </p:sp>
      <p:graphicFrame>
        <p:nvGraphicFramePr>
          <p:cNvPr id="7" name="表 6"/>
          <p:cNvGraphicFramePr>
            <a:graphicFrameLocks noGrp="1"/>
          </p:cNvGraphicFramePr>
          <p:nvPr>
            <p:extLst>
              <p:ext uri="{D42A27DB-BD31-4B8C-83A1-F6EECF244321}">
                <p14:modId xmlns:p14="http://schemas.microsoft.com/office/powerpoint/2010/main" val="4173376492"/>
              </p:ext>
            </p:extLst>
          </p:nvPr>
        </p:nvGraphicFramePr>
        <p:xfrm>
          <a:off x="556531" y="3500589"/>
          <a:ext cx="8360229" cy="1812187"/>
        </p:xfrm>
        <a:graphic>
          <a:graphicData uri="http://schemas.openxmlformats.org/drawingml/2006/table">
            <a:tbl>
              <a:tblPr/>
              <a:tblGrid>
                <a:gridCol w="736271">
                  <a:extLst>
                    <a:ext uri="{9D8B030D-6E8A-4147-A177-3AD203B41FA5}">
                      <a16:colId xmlns:a16="http://schemas.microsoft.com/office/drawing/2014/main" val="2141444247"/>
                    </a:ext>
                  </a:extLst>
                </a:gridCol>
                <a:gridCol w="2731325">
                  <a:extLst>
                    <a:ext uri="{9D8B030D-6E8A-4147-A177-3AD203B41FA5}">
                      <a16:colId xmlns:a16="http://schemas.microsoft.com/office/drawing/2014/main" val="3920496639"/>
                    </a:ext>
                  </a:extLst>
                </a:gridCol>
                <a:gridCol w="3657600">
                  <a:extLst>
                    <a:ext uri="{9D8B030D-6E8A-4147-A177-3AD203B41FA5}">
                      <a16:colId xmlns:a16="http://schemas.microsoft.com/office/drawing/2014/main" val="3742659679"/>
                    </a:ext>
                  </a:extLst>
                </a:gridCol>
                <a:gridCol w="581891">
                  <a:extLst>
                    <a:ext uri="{9D8B030D-6E8A-4147-A177-3AD203B41FA5}">
                      <a16:colId xmlns:a16="http://schemas.microsoft.com/office/drawing/2014/main" val="3750183992"/>
                    </a:ext>
                  </a:extLst>
                </a:gridCol>
                <a:gridCol w="653142">
                  <a:extLst>
                    <a:ext uri="{9D8B030D-6E8A-4147-A177-3AD203B41FA5}">
                      <a16:colId xmlns:a16="http://schemas.microsoft.com/office/drawing/2014/main" val="3728932681"/>
                    </a:ext>
                  </a:extLst>
                </a:gridCol>
              </a:tblGrid>
              <a:tr h="367864">
                <a:tc>
                  <a:txBody>
                    <a:bodyPr/>
                    <a:lstStyle/>
                    <a:p>
                      <a:pPr algn="l" fontAlgn="ctr"/>
                      <a:r>
                        <a:rPr lang="ja-JP" altLang="en-US" sz="1400" b="0" i="0" u="none" strike="noStrike" dirty="0" smtClean="0">
                          <a:solidFill>
                            <a:srgbClr val="000000"/>
                          </a:solidFill>
                          <a:effectLst/>
                          <a:latin typeface="游ゴシック" panose="020B0400000000000000" pitchFamily="50" charset="-128"/>
                          <a:ea typeface="游ゴシック" panose="020B0400000000000000" pitchFamily="50" charset="-128"/>
                        </a:rPr>
                        <a:t>問題番号</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タイトル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ソース</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時間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smtClean="0">
                          <a:solidFill>
                            <a:srgbClr val="000000"/>
                          </a:solidFill>
                          <a:effectLst/>
                          <a:latin typeface="游ゴシック" panose="020B0400000000000000" pitchFamily="50" charset="-128"/>
                          <a:ea typeface="游ゴシック" panose="020B0400000000000000" pitchFamily="50" charset="-128"/>
                        </a:rPr>
                        <a:t>単</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語数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720797"/>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イケてる管理職セミナー</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45</a:t>
                      </a: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125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6125176"/>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「ビーバーカーソー</a:t>
                      </a:r>
                      <a:r>
                        <a:rPr lang="ja-JP" altLang="en-US" sz="1400" b="0" i="0" u="none" strike="noStrike" dirty="0" err="1">
                          <a:solidFill>
                            <a:srgbClr val="000000"/>
                          </a:solidFill>
                          <a:effectLst/>
                          <a:latin typeface="游ゴシック" panose="020B0400000000000000" pitchFamily="50" charset="-128"/>
                          <a:ea typeface="游ゴシック" panose="020B0400000000000000" pitchFamily="50" charset="-128"/>
                        </a:rPr>
                        <a:t>へようこそ</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42</a:t>
                      </a:r>
                      <a:r>
                        <a:rPr lang="en-US" sz="1400" b="0" i="0" u="none" strike="noStrike">
                          <a:solidFill>
                            <a:srgbClr val="000000"/>
                          </a:solidFill>
                          <a:effectLst/>
                          <a:latin typeface="游ゴシック" panose="020B0400000000000000" pitchFamily="50" charset="-128"/>
                          <a:ea typeface="游ゴシック" panose="020B0400000000000000" pitchFamily="50" charset="-128"/>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6502016"/>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「大家さん、ちょっと待って」</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37</a:t>
                      </a: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700198"/>
                  </a:ext>
                </a:extLst>
              </a:tr>
            </a:tbl>
          </a:graphicData>
        </a:graphic>
      </p:graphicFrame>
    </p:spTree>
    <p:extLst>
      <p:ext uri="{BB962C8B-B14F-4D97-AF65-F5344CB8AC3E}">
        <p14:creationId xmlns:p14="http://schemas.microsoft.com/office/powerpoint/2010/main" val="35176858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7553" y="938592"/>
            <a:ext cx="6601068" cy="787761"/>
          </a:xfrm>
        </p:spPr>
        <p:txBody>
          <a:bodyPr>
            <a:normAutofit/>
          </a:bodyPr>
          <a:lstStyle/>
          <a:p>
            <a:r>
              <a:rPr lang="ja-JP" altLang="en-US" sz="4400" b="1" dirty="0" smtClean="0"/>
              <a:t>実験②　実験手順</a:t>
            </a:r>
            <a:r>
              <a:rPr lang="en-US" altLang="ja-JP" sz="4400" b="1" dirty="0"/>
              <a:t> </a:t>
            </a:r>
            <a:r>
              <a:rPr lang="en-US" altLang="ja-JP" sz="4400" b="1" dirty="0" smtClean="0"/>
              <a:t> </a:t>
            </a:r>
            <a:endParaRPr kumimoji="1" lang="ja-JP" altLang="en-US" sz="4400" b="1" dirty="0"/>
          </a:p>
        </p:txBody>
      </p:sp>
      <p:sp>
        <p:nvSpPr>
          <p:cNvPr id="3" name="コンテンツ プレースホルダー 2"/>
          <p:cNvSpPr>
            <a:spLocks noGrp="1"/>
          </p:cNvSpPr>
          <p:nvPr>
            <p:ph idx="1"/>
          </p:nvPr>
        </p:nvSpPr>
        <p:spPr>
          <a:xfrm>
            <a:off x="887553" y="1793061"/>
            <a:ext cx="7596170" cy="1557166"/>
          </a:xfrm>
        </p:spPr>
        <p:txBody>
          <a:bodyPr>
            <a:normAutofit/>
          </a:bodyPr>
          <a:lstStyle/>
          <a:p>
            <a:pPr>
              <a:buFont typeface="Wingdings" panose="05000000000000000000" pitchFamily="2" charset="2"/>
              <a:buChar char="l"/>
            </a:pPr>
            <a:r>
              <a:rPr lang="ja-JP" altLang="en-US" dirty="0" smtClean="0"/>
              <a:t>実施期間</a:t>
            </a:r>
            <a:endParaRPr lang="en-US" altLang="ja-JP" dirty="0" smtClean="0"/>
          </a:p>
          <a:p>
            <a:pPr lvl="1">
              <a:buFont typeface="Wingdings" panose="05000000000000000000" pitchFamily="2" charset="2"/>
              <a:buChar char="l"/>
            </a:pPr>
            <a:r>
              <a:rPr lang="ja-JP" altLang="en-US" dirty="0" smtClean="0"/>
              <a:t>実験①と同様，テストは各システム学習終了後に実施</a:t>
            </a:r>
            <a:endParaRPr lang="en-US" altLang="ja-JP" dirty="0" smtClean="0"/>
          </a:p>
          <a:p>
            <a:pPr>
              <a:buFont typeface="Wingdings" panose="05000000000000000000" pitchFamily="2" charset="2"/>
              <a:buChar char="l"/>
            </a:pPr>
            <a:r>
              <a:rPr lang="ja-JP" altLang="en-US" dirty="0" smtClean="0"/>
              <a:t>テストに使用する問題数</a:t>
            </a:r>
            <a:r>
              <a:rPr lang="ja-JP" altLang="en-US" dirty="0"/>
              <a:t>：</a:t>
            </a:r>
            <a:r>
              <a:rPr lang="en-US" altLang="ja-JP" dirty="0" smtClean="0"/>
              <a:t>3</a:t>
            </a:r>
            <a:r>
              <a:rPr lang="ja-JP" altLang="en-US" dirty="0" smtClean="0"/>
              <a:t>問</a:t>
            </a:r>
            <a:endParaRPr lang="en-US" altLang="ja-JP" dirty="0" smtClean="0"/>
          </a:p>
        </p:txBody>
      </p:sp>
      <p:sp>
        <p:nvSpPr>
          <p:cNvPr id="4" name="スライド番号プレースホルダー 3"/>
          <p:cNvSpPr>
            <a:spLocks noGrp="1"/>
          </p:cNvSpPr>
          <p:nvPr>
            <p:ph type="sldNum" sz="quarter" idx="12"/>
          </p:nvPr>
        </p:nvSpPr>
        <p:spPr/>
        <p:txBody>
          <a:bodyPr/>
          <a:lstStyle/>
          <a:p>
            <a:fld id="{FC7D3FDF-C969-4AD1-92B2-9686841DEDD5}" type="slidenum">
              <a:rPr lang="ja-JP" altLang="en-US" smtClean="0"/>
              <a:t>23</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75683" y="3663979"/>
            <a:ext cx="1014842" cy="1095361"/>
          </a:xfrm>
          <a:prstGeom prst="rect">
            <a:avLst/>
          </a:prstGeom>
        </p:spPr>
      </p:pic>
      <p:sp>
        <p:nvSpPr>
          <p:cNvPr id="6" name="テキスト ボックス 5"/>
          <p:cNvSpPr txBox="1"/>
          <p:nvPr/>
        </p:nvSpPr>
        <p:spPr>
          <a:xfrm>
            <a:off x="635312" y="4810306"/>
            <a:ext cx="82923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59" y="3955263"/>
            <a:ext cx="867653" cy="867653"/>
          </a:xfrm>
          <a:prstGeom prst="rect">
            <a:avLst/>
          </a:prstGeom>
        </p:spPr>
      </p:pic>
      <p:sp>
        <p:nvSpPr>
          <p:cNvPr id="9" name="テキスト ボックス 8"/>
          <p:cNvSpPr txBox="1"/>
          <p:nvPr/>
        </p:nvSpPr>
        <p:spPr>
          <a:xfrm>
            <a:off x="1975999" y="3293763"/>
            <a:ext cx="1838468" cy="738664"/>
          </a:xfrm>
          <a:prstGeom prst="rect">
            <a:avLst/>
          </a:prstGeom>
          <a:noFill/>
        </p:spPr>
        <p:txBody>
          <a:bodyPr wrap="square" rtlCol="0">
            <a:spAutoFit/>
          </a:bodyPr>
          <a:lstStyle/>
          <a:p>
            <a:r>
              <a:rPr lang="ja-JP" altLang="en-US" sz="1400" dirty="0" smtClean="0"/>
              <a:t>ベースライン　　　</a:t>
            </a:r>
            <a:r>
              <a:rPr kumimoji="1" lang="ja-JP" altLang="en-US" sz="1400" dirty="0" smtClean="0"/>
              <a:t>システム</a:t>
            </a:r>
            <a:r>
              <a:rPr kumimoji="1" lang="ja-JP" altLang="en-US" sz="1400" dirty="0" smtClean="0"/>
              <a:t>による</a:t>
            </a:r>
            <a:r>
              <a:rPr kumimoji="1" lang="ja-JP" altLang="en-US" sz="1400" dirty="0" smtClean="0"/>
              <a:t>学習終了後</a:t>
            </a:r>
            <a:endParaRPr kumimoji="1" lang="en-US" altLang="ja-JP" sz="1400" dirty="0" smtClean="0"/>
          </a:p>
        </p:txBody>
      </p:sp>
      <p:sp>
        <p:nvSpPr>
          <p:cNvPr id="11" name="右矢印 10"/>
          <p:cNvSpPr/>
          <p:nvPr/>
        </p:nvSpPr>
        <p:spPr>
          <a:xfrm>
            <a:off x="2687802" y="4066042"/>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p:cNvSpPr txBox="1"/>
          <p:nvPr/>
        </p:nvSpPr>
        <p:spPr>
          <a:xfrm>
            <a:off x="3979667" y="3470121"/>
            <a:ext cx="2089534" cy="307777"/>
          </a:xfrm>
          <a:prstGeom prst="rect">
            <a:avLst/>
          </a:prstGeom>
          <a:noFill/>
        </p:spPr>
        <p:txBody>
          <a:bodyPr wrap="square" rtlCol="0">
            <a:spAutoFit/>
          </a:bodyPr>
          <a:lstStyle/>
          <a:p>
            <a:r>
              <a:rPr lang="ja-JP" altLang="en-US" sz="1400" dirty="0"/>
              <a:t>①</a:t>
            </a:r>
            <a:r>
              <a:rPr lang="ja-JP" altLang="en-US" sz="1400" dirty="0" smtClean="0"/>
              <a:t>テスト</a:t>
            </a:r>
            <a:r>
              <a:rPr lang="ja-JP" altLang="en-US" sz="1400" dirty="0" smtClean="0"/>
              <a:t>実施（</a:t>
            </a:r>
            <a:r>
              <a:rPr lang="en-US" altLang="ja-JP" sz="1400" dirty="0" smtClean="0"/>
              <a:t>1</a:t>
            </a:r>
            <a:r>
              <a:rPr lang="ja-JP" altLang="en-US" sz="1400" dirty="0" smtClean="0"/>
              <a:t>回目）</a:t>
            </a:r>
            <a:endParaRPr kumimoji="1" lang="ja-JP" altLang="en-US" sz="1400" dirty="0"/>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985" y="3850464"/>
            <a:ext cx="609600" cy="609600"/>
          </a:xfrm>
          <a:prstGeom prst="rect">
            <a:avLst/>
          </a:prstGeom>
        </p:spPr>
      </p:pic>
      <p:sp>
        <p:nvSpPr>
          <p:cNvPr id="15" name="テキスト ボックス 14"/>
          <p:cNvSpPr txBox="1"/>
          <p:nvPr/>
        </p:nvSpPr>
        <p:spPr>
          <a:xfrm>
            <a:off x="1915954" y="4798813"/>
            <a:ext cx="2500829" cy="523220"/>
          </a:xfrm>
          <a:prstGeom prst="rect">
            <a:avLst/>
          </a:prstGeom>
          <a:noFill/>
        </p:spPr>
        <p:txBody>
          <a:bodyPr wrap="square" rtlCol="0">
            <a:spAutoFit/>
          </a:bodyPr>
          <a:lstStyle/>
          <a:p>
            <a:r>
              <a:rPr lang="ja-JP" altLang="en-US" sz="1400" dirty="0" smtClean="0"/>
              <a:t>提案</a:t>
            </a:r>
            <a:r>
              <a:rPr lang="ja-JP" altLang="en-US" sz="1400" dirty="0" smtClean="0"/>
              <a:t>システム</a:t>
            </a:r>
            <a:r>
              <a:rPr kumimoji="1" lang="ja-JP" altLang="en-US" sz="1400" dirty="0" smtClean="0"/>
              <a:t>による</a:t>
            </a:r>
            <a:r>
              <a:rPr kumimoji="1" lang="ja-JP" altLang="en-US" sz="1400" dirty="0" smtClean="0"/>
              <a:t>学習</a:t>
            </a:r>
            <a:endParaRPr kumimoji="1" lang="en-US" altLang="ja-JP" sz="1400" dirty="0" smtClean="0"/>
          </a:p>
          <a:p>
            <a:r>
              <a:rPr lang="ja-JP" altLang="en-US" sz="1400" dirty="0" smtClean="0"/>
              <a:t>終了後</a:t>
            </a:r>
            <a:endParaRPr kumimoji="1" lang="en-US" altLang="ja-JP" sz="1400" dirty="0" smtClean="0"/>
          </a:p>
        </p:txBody>
      </p:sp>
      <p:sp>
        <p:nvSpPr>
          <p:cNvPr id="18" name="テキスト ボックス 17"/>
          <p:cNvSpPr txBox="1"/>
          <p:nvPr/>
        </p:nvSpPr>
        <p:spPr>
          <a:xfrm>
            <a:off x="3979667" y="4882417"/>
            <a:ext cx="2089534" cy="307777"/>
          </a:xfrm>
          <a:prstGeom prst="rect">
            <a:avLst/>
          </a:prstGeom>
          <a:noFill/>
        </p:spPr>
        <p:txBody>
          <a:bodyPr wrap="square" rtlCol="0">
            <a:spAutoFit/>
          </a:bodyPr>
          <a:lstStyle/>
          <a:p>
            <a:r>
              <a:rPr lang="ja-JP" altLang="en-US" sz="1400" dirty="0"/>
              <a:t>②</a:t>
            </a:r>
            <a:r>
              <a:rPr lang="ja-JP" altLang="en-US" sz="1400" dirty="0" smtClean="0"/>
              <a:t>テスト</a:t>
            </a:r>
            <a:r>
              <a:rPr lang="ja-JP" altLang="en-US" sz="1400" dirty="0" smtClean="0"/>
              <a:t>実施（</a:t>
            </a:r>
            <a:r>
              <a:rPr lang="en-US" altLang="ja-JP" sz="1400" dirty="0"/>
              <a:t>2</a:t>
            </a:r>
            <a:r>
              <a:rPr lang="ja-JP" altLang="en-US" sz="1400" dirty="0" smtClean="0"/>
              <a:t>回目）</a:t>
            </a:r>
            <a:endParaRPr kumimoji="1" lang="ja-JP" altLang="en-US" sz="1400" dirty="0"/>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985" y="5283591"/>
            <a:ext cx="609600" cy="609600"/>
          </a:xfrm>
          <a:prstGeom prst="rect">
            <a:avLst/>
          </a:prstGeom>
        </p:spPr>
      </p:pic>
      <p:sp>
        <p:nvSpPr>
          <p:cNvPr id="23" name="テキスト ボックス 22"/>
          <p:cNvSpPr txBox="1"/>
          <p:nvPr/>
        </p:nvSpPr>
        <p:spPr>
          <a:xfrm>
            <a:off x="3205754" y="6035171"/>
            <a:ext cx="2959768" cy="307777"/>
          </a:xfrm>
          <a:prstGeom prst="rect">
            <a:avLst/>
          </a:prstGeom>
          <a:noFill/>
        </p:spPr>
        <p:txBody>
          <a:bodyPr wrap="square" rtlCol="0">
            <a:spAutoFit/>
          </a:bodyPr>
          <a:lstStyle/>
          <a:p>
            <a:r>
              <a:rPr lang="en-US" altLang="ja-JP" sz="1400" dirty="0" smtClean="0"/>
              <a:t>Figure10</a:t>
            </a:r>
            <a:r>
              <a:rPr lang="ja-JP" altLang="en-US" sz="1400" dirty="0" smtClean="0"/>
              <a:t>　</a:t>
            </a:r>
            <a:r>
              <a:rPr lang="ja-JP" altLang="en-US" sz="1400" dirty="0" smtClean="0"/>
              <a:t>実験</a:t>
            </a:r>
            <a:r>
              <a:rPr lang="ja-JP" altLang="en-US" sz="1400" dirty="0"/>
              <a:t>②</a:t>
            </a:r>
            <a:r>
              <a:rPr lang="ja-JP" altLang="en-US" sz="1400" dirty="0" smtClean="0"/>
              <a:t>の流れ図</a:t>
            </a:r>
            <a:endParaRPr kumimoji="1" lang="ja-JP" altLang="en-US" sz="1400" dirty="0"/>
          </a:p>
        </p:txBody>
      </p:sp>
      <p:sp>
        <p:nvSpPr>
          <p:cNvPr id="25" name="テキスト ボックス 24"/>
          <p:cNvSpPr txBox="1"/>
          <p:nvPr/>
        </p:nvSpPr>
        <p:spPr>
          <a:xfrm>
            <a:off x="6648490" y="5517933"/>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26" name="テキスト ボックス 25"/>
          <p:cNvSpPr txBox="1"/>
          <p:nvPr/>
        </p:nvSpPr>
        <p:spPr>
          <a:xfrm>
            <a:off x="6604649" y="3308932"/>
            <a:ext cx="2018068" cy="646331"/>
          </a:xfrm>
          <a:prstGeom prst="rect">
            <a:avLst/>
          </a:prstGeom>
          <a:noFill/>
          <a:ln>
            <a:solidFill>
              <a:srgbClr val="00B0F0"/>
            </a:solidFill>
          </a:ln>
        </p:spPr>
        <p:txBody>
          <a:bodyPr wrap="square" rtlCol="0">
            <a:spAutoFit/>
          </a:bodyPr>
          <a:lstStyle/>
          <a:p>
            <a:r>
              <a:rPr kumimoji="1" lang="ja-JP" altLang="en-US" dirty="0" smtClean="0"/>
              <a:t>実験①での結果</a:t>
            </a:r>
            <a:endParaRPr kumimoji="1" lang="en-US" altLang="ja-JP" dirty="0" smtClean="0"/>
          </a:p>
          <a:p>
            <a:r>
              <a:rPr lang="ja-JP" altLang="en-US" dirty="0" smtClean="0"/>
              <a:t>（正答率の推移）</a:t>
            </a:r>
            <a:endParaRPr lang="ja-JP" altLang="en-US" dirty="0"/>
          </a:p>
        </p:txBody>
      </p:sp>
      <p:sp>
        <p:nvSpPr>
          <p:cNvPr id="27" name="右矢印 26"/>
          <p:cNvSpPr/>
          <p:nvPr/>
        </p:nvSpPr>
        <p:spPr>
          <a:xfrm>
            <a:off x="2718109" y="5456421"/>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加算 27"/>
          <p:cNvSpPr/>
          <p:nvPr/>
        </p:nvSpPr>
        <p:spPr>
          <a:xfrm>
            <a:off x="7382256" y="3977686"/>
            <a:ext cx="409904" cy="37025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472365" y="4414092"/>
            <a:ext cx="2553146" cy="646331"/>
          </a:xfrm>
          <a:prstGeom prst="rect">
            <a:avLst/>
          </a:prstGeom>
          <a:noFill/>
          <a:ln>
            <a:solidFill>
              <a:srgbClr val="00B0F0"/>
            </a:solidFill>
          </a:ln>
        </p:spPr>
        <p:txBody>
          <a:bodyPr wrap="square" rtlCol="0">
            <a:spAutoFit/>
          </a:bodyPr>
          <a:lstStyle/>
          <a:p>
            <a:r>
              <a:rPr lang="ja-JP" altLang="en-US" dirty="0" smtClean="0"/>
              <a:t>実験②でのテスト結果</a:t>
            </a:r>
            <a:endParaRPr lang="en-US" altLang="ja-JP" dirty="0" smtClean="0"/>
          </a:p>
          <a:p>
            <a:r>
              <a:rPr lang="ja-JP" altLang="en-US" dirty="0" smtClean="0"/>
              <a:t>（テストの正答率）</a:t>
            </a:r>
            <a:endParaRPr kumimoji="1" lang="en-US" altLang="ja-JP" dirty="0" smtClean="0"/>
          </a:p>
        </p:txBody>
      </p:sp>
      <p:sp>
        <p:nvSpPr>
          <p:cNvPr id="30" name="下矢印 29"/>
          <p:cNvSpPr/>
          <p:nvPr/>
        </p:nvSpPr>
        <p:spPr>
          <a:xfrm>
            <a:off x="7319616" y="5237527"/>
            <a:ext cx="535184" cy="2336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rot="1664884">
            <a:off x="5437934" y="4362238"/>
            <a:ext cx="816018" cy="273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右矢印 31"/>
          <p:cNvSpPr/>
          <p:nvPr/>
        </p:nvSpPr>
        <p:spPr>
          <a:xfrm rot="20205429">
            <a:off x="5417413" y="5200203"/>
            <a:ext cx="806164"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224046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400" b="1" dirty="0" smtClean="0"/>
              <a:t>実験②　　実験手順</a:t>
            </a:r>
            <a:r>
              <a:rPr lang="en-US" altLang="ja-JP" sz="4400" b="1" dirty="0"/>
              <a:t> </a:t>
            </a:r>
            <a:r>
              <a:rPr lang="en-US" altLang="ja-JP" sz="4400" b="1" dirty="0" smtClean="0"/>
              <a:t>  </a:t>
            </a:r>
            <a:endParaRPr kumimoji="1" lang="ja-JP" altLang="en-US" sz="4400" b="1" dirty="0"/>
          </a:p>
        </p:txBody>
      </p:sp>
      <p:sp>
        <p:nvSpPr>
          <p:cNvPr id="3" name="コンテンツ プレースホルダー 2"/>
          <p:cNvSpPr>
            <a:spLocks noGrp="1"/>
          </p:cNvSpPr>
          <p:nvPr>
            <p:ph idx="1"/>
          </p:nvPr>
        </p:nvSpPr>
        <p:spPr>
          <a:xfrm>
            <a:off x="822960" y="1891528"/>
            <a:ext cx="7543801" cy="4119128"/>
          </a:xfrm>
        </p:spPr>
        <p:txBody>
          <a:bodyPr>
            <a:normAutofit/>
          </a:bodyPr>
          <a:lstStyle/>
          <a:p>
            <a:pPr>
              <a:buFont typeface="Wingdings" panose="05000000000000000000" pitchFamily="2" charset="2"/>
              <a:buChar char="l"/>
            </a:pPr>
            <a:r>
              <a:rPr kumimoji="1" lang="ja-JP" altLang="en-US" sz="1800" dirty="0" smtClean="0"/>
              <a:t>テスト問題の実施方法</a:t>
            </a:r>
            <a:endParaRPr kumimoji="1" lang="en-US" altLang="ja-JP" sz="1800" dirty="0" smtClean="0"/>
          </a:p>
          <a:p>
            <a:pPr>
              <a:buFont typeface="Wingdings" panose="05000000000000000000" pitchFamily="2" charset="2"/>
              <a:buChar char="l"/>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lang="en-US" altLang="ja-JP" sz="1800" dirty="0"/>
          </a:p>
          <a:p>
            <a:pPr marL="0" indent="0">
              <a:buNone/>
            </a:pPr>
            <a:endParaRPr lang="en-US" altLang="ja-JP" sz="1800" dirty="0"/>
          </a:p>
          <a:p>
            <a:pPr>
              <a:buFont typeface="Wingdings" panose="05000000000000000000" pitchFamily="2" charset="2"/>
              <a:buChar char="l"/>
            </a:pPr>
            <a:r>
              <a:rPr kumimoji="1" lang="ja-JP" altLang="en-US" sz="1800" dirty="0" smtClean="0"/>
              <a:t>音源</a:t>
            </a:r>
            <a:endParaRPr kumimoji="1" lang="en-US" altLang="ja-JP" sz="1800" dirty="0" smtClean="0"/>
          </a:p>
          <a:p>
            <a:pPr lvl="1">
              <a:buFont typeface="Wingdings" panose="05000000000000000000" pitchFamily="2" charset="2"/>
              <a:buChar char="l"/>
            </a:pPr>
            <a:r>
              <a:rPr kumimoji="1" lang="ja-JP" altLang="en-US" sz="1600" dirty="0" smtClean="0"/>
              <a:t>ソース（</a:t>
            </a:r>
            <a:r>
              <a:rPr kumimoji="1" lang="en-US" altLang="ja-JP" sz="1600" dirty="0" smtClean="0"/>
              <a:t>TOIEC</a:t>
            </a:r>
            <a:r>
              <a:rPr kumimoji="1" lang="ja-JP" altLang="en-US" sz="1600" dirty="0" smtClean="0"/>
              <a:t>鬼の変速リスニング）の音源を使用</a:t>
            </a:r>
            <a:endParaRPr kumimoji="1" lang="en-US" altLang="ja-JP" sz="1600" dirty="0" smtClean="0"/>
          </a:p>
          <a:p>
            <a:pPr lvl="1">
              <a:buFont typeface="Wingdings" panose="05000000000000000000" pitchFamily="2" charset="2"/>
              <a:buChar char="l"/>
            </a:pPr>
            <a:endParaRPr kumimoji="1" lang="en-US" altLang="ja-JP" dirty="0" smtClean="0">
              <a:latin typeface="+mj-ea"/>
              <a:ea typeface="+mj-ea"/>
            </a:endParaRPr>
          </a:p>
        </p:txBody>
      </p:sp>
      <p:sp>
        <p:nvSpPr>
          <p:cNvPr id="4" name="スライド番号プレースホルダー 3"/>
          <p:cNvSpPr>
            <a:spLocks noGrp="1"/>
          </p:cNvSpPr>
          <p:nvPr>
            <p:ph type="sldNum" sz="quarter" idx="12"/>
          </p:nvPr>
        </p:nvSpPr>
        <p:spPr/>
        <p:txBody>
          <a:bodyPr/>
          <a:lstStyle/>
          <a:p>
            <a:fld id="{5AA7FD9C-D32B-4463-A2CA-51734B3027C3}" type="slidenum">
              <a:rPr lang="ja-JP" altLang="en-US" smtClean="0"/>
              <a:t>24</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2496781" y="2460134"/>
            <a:ext cx="430796" cy="478733"/>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l="1645" r="1317"/>
          <a:stretch/>
        </p:blipFill>
        <p:spPr>
          <a:xfrm>
            <a:off x="1021334" y="2648986"/>
            <a:ext cx="794690" cy="818935"/>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2927919" y="2460133"/>
            <a:ext cx="430796" cy="478733"/>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358715" y="2460132"/>
            <a:ext cx="406753" cy="478733"/>
          </a:xfrm>
          <a:prstGeom prst="rect">
            <a:avLst/>
          </a:prstGeom>
        </p:spPr>
      </p:pic>
      <p:sp>
        <p:nvSpPr>
          <p:cNvPr id="10" name="テキスト ボックス 9"/>
          <p:cNvSpPr txBox="1"/>
          <p:nvPr/>
        </p:nvSpPr>
        <p:spPr>
          <a:xfrm>
            <a:off x="1031140" y="3541991"/>
            <a:ext cx="917485"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11" name="左右矢印 10"/>
          <p:cNvSpPr/>
          <p:nvPr/>
        </p:nvSpPr>
        <p:spPr>
          <a:xfrm>
            <a:off x="2120855" y="3105501"/>
            <a:ext cx="2071660" cy="2783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方体 11"/>
          <p:cNvSpPr/>
          <p:nvPr/>
        </p:nvSpPr>
        <p:spPr>
          <a:xfrm>
            <a:off x="4446225" y="2753609"/>
            <a:ext cx="1876425" cy="905047"/>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ysClr val="windowText" lastClr="000000"/>
                </a:solidFill>
              </a:rPr>
              <a:t>提案</a:t>
            </a:r>
            <a:r>
              <a:rPr kumimoji="1" lang="ja-JP" altLang="en-US" sz="1600" dirty="0" smtClean="0">
                <a:solidFill>
                  <a:sysClr val="windowText" lastClr="000000"/>
                </a:solidFill>
              </a:rPr>
              <a:t>システム</a:t>
            </a:r>
            <a:endParaRPr kumimoji="1" lang="ja-JP" altLang="en-US" sz="1600" dirty="0">
              <a:solidFill>
                <a:sysClr val="windowText" lastClr="000000"/>
              </a:solidFill>
            </a:endParaRPr>
          </a:p>
        </p:txBody>
      </p:sp>
      <p:sp>
        <p:nvSpPr>
          <p:cNvPr id="13" name="右矢印 12"/>
          <p:cNvSpPr/>
          <p:nvPr/>
        </p:nvSpPr>
        <p:spPr>
          <a:xfrm>
            <a:off x="6627481" y="3105500"/>
            <a:ext cx="557675" cy="26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05196" y="2924678"/>
            <a:ext cx="1513549" cy="584775"/>
          </a:xfrm>
          <a:prstGeom prst="rect">
            <a:avLst/>
          </a:prstGeom>
          <a:noFill/>
          <a:ln>
            <a:solidFill>
              <a:srgbClr val="FF0000"/>
            </a:solidFill>
          </a:ln>
        </p:spPr>
        <p:txBody>
          <a:bodyPr wrap="square" rtlCol="0">
            <a:spAutoFit/>
          </a:bodyPr>
          <a:lstStyle/>
          <a:p>
            <a:r>
              <a:rPr kumimoji="1" lang="ja-JP" altLang="en-US" sz="1600" dirty="0" smtClean="0">
                <a:solidFill>
                  <a:srgbClr val="FF0000"/>
                </a:solidFill>
              </a:rPr>
              <a:t>正答率の平均　　　</a:t>
            </a:r>
            <a:r>
              <a:rPr kumimoji="1" lang="ja-JP" altLang="en-US" sz="1600" dirty="0" smtClean="0">
                <a:solidFill>
                  <a:srgbClr val="FF0000"/>
                </a:solidFill>
              </a:rPr>
              <a:t>＝</a:t>
            </a:r>
            <a:r>
              <a:rPr lang="ja-JP" altLang="en-US" sz="1600" dirty="0" smtClean="0">
                <a:solidFill>
                  <a:srgbClr val="FF0000"/>
                </a:solidFill>
              </a:rPr>
              <a:t>算出結果に</a:t>
            </a:r>
            <a:endParaRPr kumimoji="1" lang="ja-JP" altLang="en-US" sz="1600" dirty="0">
              <a:solidFill>
                <a:srgbClr val="FF0000"/>
              </a:solidFill>
            </a:endParaRPr>
          </a:p>
        </p:txBody>
      </p:sp>
      <p:sp>
        <p:nvSpPr>
          <p:cNvPr id="16" name="テキスト ボックス 15"/>
          <p:cNvSpPr txBox="1"/>
          <p:nvPr/>
        </p:nvSpPr>
        <p:spPr>
          <a:xfrm>
            <a:off x="2046452" y="3515240"/>
            <a:ext cx="2586016" cy="523220"/>
          </a:xfrm>
          <a:prstGeom prst="rect">
            <a:avLst/>
          </a:prstGeom>
          <a:noFill/>
        </p:spPr>
        <p:txBody>
          <a:bodyPr wrap="square" rtlCol="0">
            <a:spAutoFit/>
          </a:bodyPr>
          <a:lstStyle/>
          <a:p>
            <a:r>
              <a:rPr lang="ja-JP" altLang="en-US" sz="1400" dirty="0" smtClean="0"/>
              <a:t>テスト問題（</a:t>
            </a:r>
            <a:r>
              <a:rPr lang="en-US" altLang="ja-JP" sz="1400" dirty="0" smtClean="0"/>
              <a:t>3</a:t>
            </a:r>
            <a:r>
              <a:rPr lang="ja-JP" altLang="en-US" sz="1400" dirty="0" smtClean="0"/>
              <a:t>問）</a:t>
            </a:r>
            <a:r>
              <a:rPr lang="ja-JP" altLang="en-US" sz="1400" dirty="0" smtClean="0"/>
              <a:t>を提供　　　　　　（空欄数と空欄箇所固定）</a:t>
            </a:r>
            <a:endParaRPr kumimoji="1" lang="ja-JP" altLang="en-US" sz="1400" dirty="0"/>
          </a:p>
        </p:txBody>
      </p:sp>
      <p:sp>
        <p:nvSpPr>
          <p:cNvPr id="17" name="テキスト ボックス 16"/>
          <p:cNvSpPr txBox="1"/>
          <p:nvPr/>
        </p:nvSpPr>
        <p:spPr>
          <a:xfrm>
            <a:off x="3156685" y="4405987"/>
            <a:ext cx="3360820" cy="307777"/>
          </a:xfrm>
          <a:prstGeom prst="rect">
            <a:avLst/>
          </a:prstGeom>
          <a:noFill/>
        </p:spPr>
        <p:txBody>
          <a:bodyPr wrap="square" rtlCol="0">
            <a:spAutoFit/>
          </a:bodyPr>
          <a:lstStyle/>
          <a:p>
            <a:r>
              <a:rPr kumimoji="1" lang="en-US" altLang="ja-JP" sz="1400" dirty="0" smtClean="0"/>
              <a:t>Figure11  </a:t>
            </a:r>
            <a:r>
              <a:rPr kumimoji="1" lang="ja-JP" altLang="en-US" sz="1400" dirty="0" smtClean="0"/>
              <a:t>テスト実施の流れ図</a:t>
            </a:r>
            <a:r>
              <a:rPr kumimoji="1" lang="en-US" altLang="ja-JP" sz="1400" dirty="0" smtClean="0"/>
              <a:t> </a:t>
            </a:r>
            <a:endParaRPr kumimoji="1" lang="ja-JP" altLang="en-US" sz="1400" dirty="0"/>
          </a:p>
        </p:txBody>
      </p:sp>
    </p:spTree>
    <p:extLst>
      <p:ext uri="{BB962C8B-B14F-4D97-AF65-F5344CB8AC3E}">
        <p14:creationId xmlns:p14="http://schemas.microsoft.com/office/powerpoint/2010/main" val="33257852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66899"/>
            <a:ext cx="7543800" cy="870462"/>
          </a:xfrm>
        </p:spPr>
        <p:txBody>
          <a:bodyPr>
            <a:normAutofit/>
          </a:bodyPr>
          <a:lstStyle/>
          <a:p>
            <a:r>
              <a:rPr kumimoji="1" lang="ja-JP" altLang="en-US" sz="4400" b="1" dirty="0" smtClean="0"/>
              <a:t>実験③　</a:t>
            </a:r>
            <a:r>
              <a:rPr kumimoji="1" lang="ja-JP" altLang="en-US" sz="4400" b="1" dirty="0" smtClean="0"/>
              <a:t>実験目的・方法</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BAC5C8BF-6DCA-498C-B362-8B18161086B7}" type="slidenum">
              <a:rPr lang="ja-JP" altLang="en-US" smtClean="0"/>
              <a:t>25</a:t>
            </a:fld>
            <a:endParaRPr lang="ja-JP" altLang="en-US" dirty="0"/>
          </a:p>
        </p:txBody>
      </p:sp>
      <p:sp>
        <p:nvSpPr>
          <p:cNvPr id="5" name="コンテンツ プレースホルダー 2"/>
          <p:cNvSpPr>
            <a:spLocks noGrp="1"/>
          </p:cNvSpPr>
          <p:nvPr>
            <p:ph idx="1"/>
          </p:nvPr>
        </p:nvSpPr>
        <p:spPr>
          <a:xfrm>
            <a:off x="865562" y="1813103"/>
            <a:ext cx="7543801" cy="4390071"/>
          </a:xfrm>
        </p:spPr>
        <p:txBody>
          <a:bodyPr>
            <a:normAutofit/>
          </a:bodyPr>
          <a:lstStyle/>
          <a:p>
            <a:pPr>
              <a:buFont typeface="Wingdings" panose="05000000000000000000" pitchFamily="2" charset="2"/>
              <a:buChar char="l"/>
            </a:pPr>
            <a:r>
              <a:rPr kumimoji="1" lang="ja-JP" altLang="en-US" dirty="0" smtClean="0"/>
              <a:t>評価</a:t>
            </a:r>
            <a:r>
              <a:rPr kumimoji="1" lang="ja-JP" altLang="en-US" dirty="0" smtClean="0"/>
              <a:t>項目</a:t>
            </a:r>
            <a:r>
              <a:rPr lang="en-US" altLang="ja-JP" dirty="0"/>
              <a:t>3</a:t>
            </a:r>
            <a:r>
              <a:rPr lang="ja-JP" altLang="en-US" dirty="0" smtClean="0"/>
              <a:t>「</a:t>
            </a:r>
            <a:r>
              <a:rPr lang="ja-JP" altLang="en-US" dirty="0" smtClean="0"/>
              <a:t>学習意識の変化</a:t>
            </a:r>
            <a:r>
              <a:rPr lang="ja-JP" altLang="en-US" dirty="0" smtClean="0"/>
              <a:t>」</a:t>
            </a:r>
            <a:r>
              <a:rPr lang="ja-JP" altLang="en-US" dirty="0" smtClean="0"/>
              <a:t>に関する検証．</a:t>
            </a:r>
            <a:endParaRPr lang="en-US" altLang="ja-JP" dirty="0"/>
          </a:p>
          <a:p>
            <a:pPr marL="457200" indent="-457200">
              <a:buFont typeface="+mj-lt"/>
              <a:buAutoNum type="arabicPeriod"/>
            </a:pPr>
            <a:r>
              <a:rPr lang="ja-JP" altLang="en-US" dirty="0" smtClean="0"/>
              <a:t>以下の点</a:t>
            </a:r>
            <a:r>
              <a:rPr lang="ja-JP" altLang="en-US" dirty="0" smtClean="0"/>
              <a:t>をアンケートによって明らかにする．</a:t>
            </a:r>
            <a:endParaRPr lang="en-US" altLang="ja-JP" dirty="0" smtClean="0"/>
          </a:p>
          <a:p>
            <a:pPr marL="749808" lvl="1" indent="-457200">
              <a:buFont typeface="+mj-lt"/>
              <a:buAutoNum type="circleNumDbPlain"/>
            </a:pPr>
            <a:endParaRPr lang="en-US" altLang="ja-JP" dirty="0" smtClean="0"/>
          </a:p>
          <a:p>
            <a:pPr marL="749808" lvl="1" indent="-457200">
              <a:buFont typeface="+mj-ea"/>
              <a:buAutoNum type="circleNumDbPlain"/>
            </a:pPr>
            <a:r>
              <a:rPr lang="ja-JP" altLang="en-US" dirty="0" smtClean="0"/>
              <a:t>学習者の英語リスニング学習に対する苦手意識の変化</a:t>
            </a:r>
            <a:r>
              <a:rPr lang="ja-JP" altLang="en-US" dirty="0" smtClean="0"/>
              <a:t>．</a:t>
            </a:r>
            <a:endParaRPr lang="en-US" altLang="ja-JP" dirty="0"/>
          </a:p>
          <a:p>
            <a:pPr marL="749808" lvl="1" indent="-457200">
              <a:buFont typeface="+mj-ea"/>
              <a:buAutoNum type="circleNumDbPlain"/>
            </a:pPr>
            <a:r>
              <a:rPr lang="ja-JP" altLang="en-US" dirty="0"/>
              <a:t>学習者</a:t>
            </a:r>
            <a:r>
              <a:rPr lang="ja-JP" altLang="en-US" dirty="0" smtClean="0"/>
              <a:t>の　　　　　“”　　　　　　　学習意欲の変化</a:t>
            </a:r>
            <a:r>
              <a:rPr lang="ja-JP" altLang="en-US" dirty="0" smtClean="0"/>
              <a:t>．</a:t>
            </a:r>
            <a:endParaRPr lang="en-US" altLang="ja-JP" dirty="0" smtClean="0"/>
          </a:p>
          <a:p>
            <a:pPr marL="292608" lvl="1" indent="0">
              <a:buNone/>
            </a:pPr>
            <a:endParaRPr lang="en-US" altLang="ja-JP" dirty="0" smtClean="0"/>
          </a:p>
          <a:p>
            <a:pPr marL="457200" indent="-457200">
              <a:buFont typeface="+mj-lt"/>
              <a:buAutoNum type="arabicPeriod" startAt="2"/>
            </a:pPr>
            <a:r>
              <a:rPr lang="ja-JP" altLang="en-US" dirty="0" smtClean="0"/>
              <a:t>学習前</a:t>
            </a:r>
            <a:r>
              <a:rPr lang="ja-JP" altLang="en-US" dirty="0"/>
              <a:t>，ベースラインシステム学習後，提案システムによる学習後の</a:t>
            </a:r>
            <a:r>
              <a:rPr lang="en-US" altLang="ja-JP" dirty="0"/>
              <a:t>3</a:t>
            </a:r>
            <a:r>
              <a:rPr lang="ja-JP" altLang="en-US" dirty="0" smtClean="0"/>
              <a:t>パターンで算出し，結果を比較</a:t>
            </a:r>
            <a:r>
              <a:rPr lang="ja-JP" altLang="en-US" dirty="0"/>
              <a:t>する</a:t>
            </a:r>
            <a:r>
              <a:rPr lang="ja-JP" altLang="en-US" dirty="0" smtClean="0"/>
              <a:t>．</a:t>
            </a:r>
            <a:endParaRPr lang="en-US" altLang="ja-JP" dirty="0"/>
          </a:p>
          <a:p>
            <a:pPr marL="457200" indent="-457200">
              <a:buFont typeface="+mj-lt"/>
              <a:buAutoNum type="arabicPeriod" startAt="2"/>
            </a:pPr>
            <a:endParaRPr lang="en-US" altLang="ja-JP" dirty="0" smtClean="0"/>
          </a:p>
          <a:p>
            <a:pPr marL="457200" indent="-457200">
              <a:buFont typeface="+mj-ea"/>
              <a:buAutoNum type="arabicPeriod" startAt="2"/>
            </a:pPr>
            <a:r>
              <a:rPr lang="ja-JP" altLang="en-US" dirty="0" smtClean="0"/>
              <a:t>学習前・</a:t>
            </a:r>
            <a:r>
              <a:rPr lang="ja-JP" altLang="en-US" dirty="0" err="1" smtClean="0"/>
              <a:t>べ</a:t>
            </a:r>
            <a:r>
              <a:rPr lang="ja-JP" altLang="en-US" dirty="0" smtClean="0"/>
              <a:t>ースラインシステム学習後の結果↔　　　　　　提案システムの結果での，学習意識の変化を比較し，　　　　提案システムの有用性を検証する．</a:t>
            </a:r>
            <a:endParaRPr lang="en-US" altLang="ja-JP" dirty="0" smtClean="0"/>
          </a:p>
        </p:txBody>
      </p:sp>
    </p:spTree>
    <p:extLst>
      <p:ext uri="{BB962C8B-B14F-4D97-AF65-F5344CB8AC3E}">
        <p14:creationId xmlns:p14="http://schemas.microsoft.com/office/powerpoint/2010/main" val="3753745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59" y="938686"/>
            <a:ext cx="7543800" cy="869853"/>
          </a:xfrm>
        </p:spPr>
        <p:txBody>
          <a:bodyPr>
            <a:normAutofit/>
          </a:bodyPr>
          <a:lstStyle/>
          <a:p>
            <a:r>
              <a:rPr kumimoji="1" lang="ja-JP" altLang="en-US" sz="4400" b="1" dirty="0" smtClean="0"/>
              <a:t>実験③　　実験データ</a:t>
            </a:r>
            <a:endParaRPr kumimoji="1" lang="ja-JP" altLang="en-US" sz="4400" b="1" dirty="0"/>
          </a:p>
        </p:txBody>
      </p:sp>
      <p:sp>
        <p:nvSpPr>
          <p:cNvPr id="3" name="コンテンツ プレースホルダー 2"/>
          <p:cNvSpPr>
            <a:spLocks noGrp="1"/>
          </p:cNvSpPr>
          <p:nvPr>
            <p:ph idx="1"/>
          </p:nvPr>
        </p:nvSpPr>
        <p:spPr>
          <a:xfrm>
            <a:off x="822959" y="1808540"/>
            <a:ext cx="7857745" cy="4651246"/>
          </a:xfrm>
        </p:spPr>
        <p:txBody>
          <a:bodyPr>
            <a:normAutofit/>
          </a:bodyPr>
          <a:lstStyle/>
          <a:p>
            <a:pPr>
              <a:buFont typeface="Wingdings" panose="05000000000000000000" pitchFamily="2" charset="2"/>
              <a:buChar char="l"/>
            </a:pPr>
            <a:r>
              <a:rPr lang="ja-JP" altLang="en-US" dirty="0" smtClean="0"/>
              <a:t>アンケート内容</a:t>
            </a:r>
            <a:endParaRPr lang="en-US" altLang="ja-JP" dirty="0"/>
          </a:p>
          <a:p>
            <a:pPr lvl="1">
              <a:buFont typeface="Wingdings" panose="05000000000000000000" pitchFamily="2" charset="2"/>
              <a:buChar char="l"/>
            </a:pPr>
            <a:r>
              <a:rPr lang="ja-JP" altLang="en-US" dirty="0" smtClean="0"/>
              <a:t>学習前</a:t>
            </a:r>
            <a:endParaRPr lang="en-US" altLang="ja-JP" dirty="0"/>
          </a:p>
          <a:p>
            <a:pPr marL="544068" lvl="1" indent="-342900">
              <a:buFont typeface="+mj-ea"/>
              <a:buAutoNum type="circleNumDbPlain"/>
            </a:pPr>
            <a:r>
              <a:rPr kumimoji="1" lang="ja-JP" altLang="en-US" dirty="0" smtClean="0"/>
              <a:t>英語リスニング学習</a:t>
            </a:r>
            <a:r>
              <a:rPr kumimoji="1" lang="ja-JP" altLang="en-US" dirty="0" smtClean="0"/>
              <a:t>したことは？またどんな学習をしてきたか？</a:t>
            </a:r>
            <a:endParaRPr kumimoji="1" lang="en-US" altLang="ja-JP" dirty="0" smtClean="0"/>
          </a:p>
          <a:p>
            <a:pPr marL="544068" lvl="1" indent="-342900">
              <a:buFont typeface="+mj-ea"/>
              <a:buAutoNum type="circleNumDbPlain"/>
            </a:pPr>
            <a:r>
              <a:rPr lang="ja-JP" altLang="en-US" dirty="0" smtClean="0"/>
              <a:t>英語リスニングは好きか？</a:t>
            </a:r>
            <a:endParaRPr kumimoji="1" lang="en-US" altLang="ja-JP" dirty="0" smtClean="0"/>
          </a:p>
          <a:p>
            <a:pPr marL="544068" lvl="1" indent="-342900">
              <a:buFont typeface="+mj-ea"/>
              <a:buAutoNum type="circleNumDbPlain"/>
            </a:pPr>
            <a:r>
              <a:rPr kumimoji="1" lang="ja-JP" altLang="en-US" dirty="0" smtClean="0"/>
              <a:t>英語リスニングに対して苦手意識があ</a:t>
            </a:r>
            <a:r>
              <a:rPr lang="ja-JP" altLang="en-US" dirty="0" smtClean="0"/>
              <a:t>る</a:t>
            </a:r>
            <a:r>
              <a:rPr lang="ja-JP" altLang="en-US" dirty="0"/>
              <a:t>か</a:t>
            </a:r>
            <a:r>
              <a:rPr kumimoji="1" lang="ja-JP" altLang="en-US" dirty="0" smtClean="0"/>
              <a:t>？</a:t>
            </a:r>
            <a:endParaRPr kumimoji="1" lang="en-US" altLang="ja-JP" dirty="0" smtClean="0"/>
          </a:p>
          <a:p>
            <a:pPr marL="544068" lvl="1" indent="-342900">
              <a:buFont typeface="+mj-ea"/>
              <a:buAutoNum type="circleNumDbPlain"/>
            </a:pPr>
            <a:r>
              <a:rPr lang="ja-JP" altLang="en-US" dirty="0" smtClean="0"/>
              <a:t>英語リスニングに対して興味があるか</a:t>
            </a:r>
            <a:r>
              <a:rPr lang="en-US" altLang="ja-JP" dirty="0" smtClean="0"/>
              <a:t>/</a:t>
            </a:r>
            <a:r>
              <a:rPr lang="ja-JP" altLang="en-US" dirty="0" smtClean="0"/>
              <a:t>楽しいか？</a:t>
            </a:r>
            <a:endParaRPr lang="en-US" altLang="ja-JP" dirty="0" smtClean="0"/>
          </a:p>
          <a:p>
            <a:pPr lvl="1">
              <a:buFont typeface="Wingdings" panose="05000000000000000000" pitchFamily="2" charset="2"/>
              <a:buChar char="l"/>
            </a:pPr>
            <a:r>
              <a:rPr lang="ja-JP" altLang="en-US" dirty="0" smtClean="0"/>
              <a:t>学習後</a:t>
            </a:r>
            <a:endParaRPr lang="en-US" altLang="ja-JP" dirty="0" smtClean="0"/>
          </a:p>
          <a:p>
            <a:pPr marL="544068" lvl="1" indent="-342900">
              <a:buFont typeface="+mj-ea"/>
              <a:buAutoNum type="circleNumDbPlain"/>
            </a:pPr>
            <a:r>
              <a:rPr kumimoji="1" lang="ja-JP" altLang="en-US" dirty="0" smtClean="0"/>
              <a:t>①で苦手意識があったと答えた人→</a:t>
            </a:r>
            <a:r>
              <a:rPr lang="ja-JP" altLang="en-US" dirty="0" smtClean="0"/>
              <a:t>こ</a:t>
            </a:r>
            <a:r>
              <a:rPr lang="ja-JP" altLang="en-US" dirty="0"/>
              <a:t>の</a:t>
            </a:r>
            <a:r>
              <a:rPr kumimoji="1" lang="ja-JP" altLang="en-US" dirty="0" smtClean="0"/>
              <a:t>システムによる学習</a:t>
            </a:r>
            <a:r>
              <a:rPr lang="ja-JP" altLang="en-US" dirty="0" smtClean="0"/>
              <a:t>で</a:t>
            </a:r>
            <a:r>
              <a:rPr lang="ja-JP" altLang="en-US" dirty="0"/>
              <a:t>は</a:t>
            </a:r>
            <a:r>
              <a:rPr lang="ja-JP" altLang="en-US" dirty="0" smtClean="0"/>
              <a:t>，　　　苦手意識は改善したか？</a:t>
            </a:r>
            <a:endParaRPr kumimoji="1" lang="en-US" altLang="ja-JP" dirty="0" smtClean="0"/>
          </a:p>
          <a:p>
            <a:pPr marL="544068" lvl="1" indent="-342900">
              <a:buFont typeface="+mj-ea"/>
              <a:buAutoNum type="circleNumDbPlain"/>
            </a:pPr>
            <a:r>
              <a:rPr lang="ja-JP" altLang="en-US" dirty="0" smtClean="0"/>
              <a:t>②で英語学習に興味がないと答えた人→このステムによる学習では，　英語リスニングに興味が湧く</a:t>
            </a:r>
            <a:r>
              <a:rPr lang="en-US" altLang="ja-JP" dirty="0" smtClean="0"/>
              <a:t>/</a:t>
            </a:r>
            <a:r>
              <a:rPr lang="ja-JP" altLang="en-US" dirty="0" smtClean="0"/>
              <a:t>英語リスニングが楽しいと思えたか？</a:t>
            </a:r>
            <a:endParaRPr lang="en-US" altLang="ja-JP" dirty="0" smtClean="0"/>
          </a:p>
          <a:p>
            <a:pPr marL="544068" lvl="1" indent="-342900">
              <a:buFont typeface="+mj-ea"/>
              <a:buAutoNum type="circleNumDbPlain"/>
            </a:pPr>
            <a:r>
              <a:rPr lang="ja-JP" altLang="en-US" dirty="0"/>
              <a:t>このシステムを用いて，継続して学習したいと思うか？</a:t>
            </a:r>
            <a:endParaRPr lang="en-US" altLang="ja-JP" dirty="0"/>
          </a:p>
          <a:p>
            <a:pPr marL="544068" lvl="1" indent="-342900">
              <a:buFont typeface="+mj-ea"/>
              <a:buAutoNum type="circleNumDbPlain"/>
            </a:pPr>
            <a:r>
              <a:rPr lang="ja-JP" altLang="en-US" dirty="0" smtClean="0"/>
              <a:t>音源によって聞き取りやすさに差</a:t>
            </a:r>
            <a:r>
              <a:rPr lang="ja-JP" altLang="en-US" dirty="0"/>
              <a:t>を感じたか</a:t>
            </a:r>
            <a:r>
              <a:rPr lang="ja-JP" altLang="en-US" dirty="0" smtClean="0"/>
              <a:t>？</a:t>
            </a:r>
            <a:endParaRPr lang="en-US" altLang="ja-JP" dirty="0"/>
          </a:p>
          <a:p>
            <a:pPr marL="544068" lvl="1" indent="-342900">
              <a:buFont typeface="+mj-ea"/>
              <a:buAutoNum type="circleNumDbPlain"/>
            </a:pPr>
            <a:endParaRPr lang="en-US" altLang="ja-JP" dirty="0" smtClean="0"/>
          </a:p>
        </p:txBody>
      </p:sp>
      <p:sp>
        <p:nvSpPr>
          <p:cNvPr id="4" name="スライド番号プレースホルダー 3"/>
          <p:cNvSpPr>
            <a:spLocks noGrp="1"/>
          </p:cNvSpPr>
          <p:nvPr>
            <p:ph type="sldNum" sz="quarter" idx="12"/>
          </p:nvPr>
        </p:nvSpPr>
        <p:spPr/>
        <p:txBody>
          <a:bodyPr/>
          <a:lstStyle/>
          <a:p>
            <a:fld id="{31BED850-402F-4245-B76D-1FF1564A1BFC}" type="slidenum">
              <a:rPr lang="ja-JP" altLang="en-US" smtClean="0"/>
              <a:t>26</a:t>
            </a:fld>
            <a:endParaRPr lang="ja-JP" altLang="en-US" dirty="0"/>
          </a:p>
        </p:txBody>
      </p:sp>
    </p:spTree>
    <p:extLst>
      <p:ext uri="{BB962C8B-B14F-4D97-AF65-F5344CB8AC3E}">
        <p14:creationId xmlns:p14="http://schemas.microsoft.com/office/powerpoint/2010/main" val="42899640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789457"/>
            <a:ext cx="7907802" cy="822961"/>
          </a:xfrm>
        </p:spPr>
        <p:txBody>
          <a:bodyPr>
            <a:normAutofit/>
          </a:bodyPr>
          <a:lstStyle/>
          <a:p>
            <a:r>
              <a:rPr lang="ja-JP" altLang="en-US" sz="4400" b="1" dirty="0" smtClean="0"/>
              <a:t>実験③　　実験</a:t>
            </a:r>
            <a:r>
              <a:rPr lang="ja-JP" altLang="en-US" sz="4400" b="1" dirty="0"/>
              <a:t>手順</a:t>
            </a:r>
            <a:r>
              <a:rPr lang="en-US" altLang="ja-JP" sz="4400" b="1" dirty="0"/>
              <a:t> </a:t>
            </a:r>
            <a:endParaRPr kumimoji="1" lang="ja-JP" altLang="en-US" sz="4400" b="1" dirty="0"/>
          </a:p>
        </p:txBody>
      </p:sp>
      <p:sp>
        <p:nvSpPr>
          <p:cNvPr id="3" name="コンテンツ プレースホルダー 2"/>
          <p:cNvSpPr>
            <a:spLocks noGrp="1"/>
          </p:cNvSpPr>
          <p:nvPr>
            <p:ph idx="1"/>
          </p:nvPr>
        </p:nvSpPr>
        <p:spPr>
          <a:xfrm>
            <a:off x="822960" y="1805412"/>
            <a:ext cx="7516999" cy="2987651"/>
          </a:xfrm>
        </p:spPr>
        <p:txBody>
          <a:bodyPr>
            <a:normAutofit/>
          </a:bodyPr>
          <a:lstStyle/>
          <a:p>
            <a:pPr lvl="0">
              <a:buClr>
                <a:srgbClr val="1CADE4"/>
              </a:buClr>
              <a:buFont typeface="Wingdings" panose="05000000000000000000" pitchFamily="2" charset="2"/>
              <a:buChar char="l"/>
            </a:pPr>
            <a:r>
              <a:rPr lang="ja-JP" altLang="en-US" dirty="0" smtClean="0">
                <a:solidFill>
                  <a:prstClr val="black">
                    <a:lumMod val="75000"/>
                    <a:lumOff val="25000"/>
                  </a:prstClr>
                </a:solidFill>
              </a:rPr>
              <a:t>実施</a:t>
            </a:r>
            <a:r>
              <a:rPr lang="ja-JP" altLang="en-US" dirty="0">
                <a:solidFill>
                  <a:prstClr val="black">
                    <a:lumMod val="75000"/>
                    <a:lumOff val="25000"/>
                  </a:prstClr>
                </a:solidFill>
              </a:rPr>
              <a:t>期間</a:t>
            </a:r>
            <a:endParaRPr lang="en-US" altLang="ja-JP" dirty="0">
              <a:solidFill>
                <a:prstClr val="black">
                  <a:lumMod val="75000"/>
                  <a:lumOff val="25000"/>
                </a:prstClr>
              </a:solidFill>
            </a:endParaRPr>
          </a:p>
          <a:p>
            <a:pPr lvl="1">
              <a:buClr>
                <a:srgbClr val="1CADE4"/>
              </a:buClr>
              <a:buFont typeface="Wingdings" panose="05000000000000000000" pitchFamily="2" charset="2"/>
              <a:buChar char="l"/>
            </a:pPr>
            <a:r>
              <a:rPr lang="ja-JP" altLang="en-US" dirty="0" smtClean="0">
                <a:solidFill>
                  <a:prstClr val="black">
                    <a:lumMod val="75000"/>
                    <a:lumOff val="25000"/>
                  </a:prstClr>
                </a:solidFill>
              </a:rPr>
              <a:t>実験①</a:t>
            </a:r>
            <a:r>
              <a:rPr lang="ja-JP" altLang="en-US" dirty="0" smtClean="0">
                <a:solidFill>
                  <a:prstClr val="black">
                    <a:lumMod val="75000"/>
                    <a:lumOff val="25000"/>
                  </a:prstClr>
                </a:solidFill>
              </a:rPr>
              <a:t>の</a:t>
            </a:r>
            <a:r>
              <a:rPr lang="ja-JP" altLang="en-US" dirty="0" smtClean="0">
                <a:solidFill>
                  <a:prstClr val="black">
                    <a:lumMod val="75000"/>
                    <a:lumOff val="25000"/>
                  </a:prstClr>
                </a:solidFill>
              </a:rPr>
              <a:t>前後</a:t>
            </a:r>
            <a:endParaRPr lang="en-US" altLang="ja-JP" dirty="0" smtClean="0">
              <a:solidFill>
                <a:prstClr val="black">
                  <a:lumMod val="75000"/>
                  <a:lumOff val="25000"/>
                </a:prstClr>
              </a:solidFill>
            </a:endParaRPr>
          </a:p>
          <a:p>
            <a:pPr lvl="1">
              <a:buClr>
                <a:srgbClr val="1CADE4"/>
              </a:buClr>
              <a:buFont typeface="Wingdings" panose="05000000000000000000" pitchFamily="2" charset="2"/>
              <a:buChar char="l"/>
            </a:pPr>
            <a:r>
              <a:rPr lang="ja-JP" altLang="en-US" dirty="0" smtClean="0">
                <a:solidFill>
                  <a:prstClr val="black">
                    <a:lumMod val="75000"/>
                    <a:lumOff val="25000"/>
                  </a:prstClr>
                </a:solidFill>
              </a:rPr>
              <a:t>実験開始前（内容：学習前）　　　　　　　　　　　　　　　　　　　　ベースラインシステムによる学習後（内容：学習後）　　　　　　　　　　提案システムによる学習後（内容：学習後）の</a:t>
            </a:r>
            <a:r>
              <a:rPr lang="en-US" altLang="ja-JP" dirty="0" smtClean="0">
                <a:solidFill>
                  <a:prstClr val="black">
                    <a:lumMod val="75000"/>
                    <a:lumOff val="25000"/>
                  </a:prstClr>
                </a:solidFill>
              </a:rPr>
              <a:t>3</a:t>
            </a:r>
            <a:r>
              <a:rPr lang="ja-JP" altLang="en-US" dirty="0" smtClean="0">
                <a:solidFill>
                  <a:prstClr val="black">
                    <a:lumMod val="75000"/>
                    <a:lumOff val="25000"/>
                  </a:prstClr>
                </a:solidFill>
              </a:rPr>
              <a:t>回</a:t>
            </a:r>
            <a:endParaRPr lang="en-US" altLang="ja-JP" dirty="0" smtClean="0">
              <a:solidFill>
                <a:prstClr val="black">
                  <a:lumMod val="75000"/>
                  <a:lumOff val="25000"/>
                </a:prstClr>
              </a:solidFill>
            </a:endParaRPr>
          </a:p>
          <a:p>
            <a:pPr lvl="0">
              <a:buClr>
                <a:srgbClr val="1CADE4"/>
              </a:buClr>
              <a:buFont typeface="Wingdings" panose="05000000000000000000" pitchFamily="2" charset="2"/>
              <a:buChar char="l"/>
            </a:pPr>
            <a:r>
              <a:rPr lang="ja-JP" altLang="en-US" dirty="0" smtClean="0">
                <a:solidFill>
                  <a:prstClr val="black">
                    <a:lumMod val="75000"/>
                    <a:lumOff val="25000"/>
                  </a:prstClr>
                </a:solidFill>
              </a:rPr>
              <a:t>アンケート数</a:t>
            </a:r>
            <a:endParaRPr lang="en-US" altLang="ja-JP" dirty="0" smtClean="0">
              <a:solidFill>
                <a:prstClr val="black">
                  <a:lumMod val="75000"/>
                  <a:lumOff val="25000"/>
                </a:prstClr>
              </a:solidFill>
            </a:endParaRPr>
          </a:p>
          <a:p>
            <a:pPr lvl="1">
              <a:buClr>
                <a:srgbClr val="1CADE4"/>
              </a:buClr>
              <a:buFont typeface="Wingdings" panose="05000000000000000000" pitchFamily="2" charset="2"/>
              <a:buChar char="l"/>
            </a:pPr>
            <a:r>
              <a:rPr lang="ja-JP" altLang="en-US" dirty="0" smtClean="0">
                <a:solidFill>
                  <a:prstClr val="black">
                    <a:lumMod val="75000"/>
                    <a:lumOff val="25000"/>
                  </a:prstClr>
                </a:solidFill>
              </a:rPr>
              <a:t>８個（内容の詳細は</a:t>
            </a:r>
            <a:r>
              <a:rPr lang="ja-JP" altLang="en-US" dirty="0" smtClean="0">
                <a:solidFill>
                  <a:prstClr val="black">
                    <a:lumMod val="75000"/>
                    <a:lumOff val="25000"/>
                  </a:prstClr>
                </a:solidFill>
              </a:rPr>
              <a:t>実験データに</a:t>
            </a:r>
            <a:r>
              <a:rPr lang="ja-JP" altLang="en-US" dirty="0" smtClean="0">
                <a:solidFill>
                  <a:prstClr val="black">
                    <a:lumMod val="75000"/>
                    <a:lumOff val="25000"/>
                  </a:prstClr>
                </a:solidFill>
              </a:rPr>
              <a:t>記載</a:t>
            </a:r>
            <a:r>
              <a:rPr lang="ja-JP" altLang="en-US" dirty="0" smtClean="0">
                <a:solidFill>
                  <a:prstClr val="black">
                    <a:lumMod val="75000"/>
                    <a:lumOff val="25000"/>
                  </a:prstClr>
                </a:solidFill>
              </a:rPr>
              <a:t>）</a:t>
            </a:r>
            <a:endParaRPr lang="en-US" altLang="ja-JP" dirty="0">
              <a:solidFill>
                <a:prstClr val="black">
                  <a:lumMod val="75000"/>
                  <a:lumOff val="25000"/>
                </a:prstClr>
              </a:solidFill>
            </a:endParaRPr>
          </a:p>
          <a:p>
            <a:pPr marL="0" indent="0">
              <a:buNone/>
            </a:pPr>
            <a:endParaRPr lang="en-US" altLang="ja-JP" sz="1800" dirty="0" smtClean="0"/>
          </a:p>
        </p:txBody>
      </p:sp>
      <p:sp>
        <p:nvSpPr>
          <p:cNvPr id="4" name="スライド番号プレースホルダー 3"/>
          <p:cNvSpPr>
            <a:spLocks noGrp="1"/>
          </p:cNvSpPr>
          <p:nvPr>
            <p:ph type="sldNum" sz="quarter" idx="12"/>
          </p:nvPr>
        </p:nvSpPr>
        <p:spPr/>
        <p:txBody>
          <a:bodyPr/>
          <a:lstStyle/>
          <a:p>
            <a:fld id="{09591198-750F-4E33-9000-8B95C7D7487B}" type="slidenum">
              <a:rPr lang="ja-JP" altLang="en-US" smtClean="0"/>
              <a:t>27</a:t>
            </a:fld>
            <a:endParaRPr lang="ja-JP" altLang="en-US" dirty="0"/>
          </a:p>
        </p:txBody>
      </p:sp>
      <p:sp>
        <p:nvSpPr>
          <p:cNvPr id="6" name="テキスト ボックス 5"/>
          <p:cNvSpPr txBox="1"/>
          <p:nvPr/>
        </p:nvSpPr>
        <p:spPr>
          <a:xfrm>
            <a:off x="1542233" y="4100460"/>
            <a:ext cx="828989" cy="307777"/>
          </a:xfrm>
          <a:prstGeom prst="rect">
            <a:avLst/>
          </a:prstGeom>
          <a:noFill/>
        </p:spPr>
        <p:txBody>
          <a:bodyPr wrap="square" rtlCol="0">
            <a:spAutoFit/>
          </a:bodyPr>
          <a:lstStyle/>
          <a:p>
            <a:r>
              <a:rPr lang="ja-JP" altLang="en-US" sz="1400" dirty="0" smtClean="0"/>
              <a:t>学習前</a:t>
            </a:r>
            <a:endParaRPr kumimoji="1" lang="ja-JP" altLang="en-US" sz="14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962" y="4589106"/>
            <a:ext cx="659674" cy="659674"/>
          </a:xfrm>
          <a:prstGeom prst="rect">
            <a:avLst/>
          </a:prstGeom>
        </p:spPr>
      </p:pic>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3000" t="-1500" r="4351" b="1500"/>
          <a:stretch/>
        </p:blipFill>
        <p:spPr>
          <a:xfrm>
            <a:off x="3556697" y="4456236"/>
            <a:ext cx="823950" cy="792544"/>
          </a:xfrm>
          <a:prstGeom prst="rect">
            <a:avLst/>
          </a:prstGeom>
        </p:spPr>
      </p:pic>
      <p:sp>
        <p:nvSpPr>
          <p:cNvPr id="10" name="テキスト ボックス 9"/>
          <p:cNvSpPr txBox="1"/>
          <p:nvPr/>
        </p:nvSpPr>
        <p:spPr>
          <a:xfrm>
            <a:off x="3556697" y="4168556"/>
            <a:ext cx="1912432" cy="307777"/>
          </a:xfrm>
          <a:prstGeom prst="rect">
            <a:avLst/>
          </a:prstGeom>
          <a:noFill/>
        </p:spPr>
        <p:txBody>
          <a:bodyPr wrap="square" rtlCol="0">
            <a:spAutoFit/>
          </a:bodyPr>
          <a:lstStyle/>
          <a:p>
            <a:r>
              <a:rPr lang="ja-JP" altLang="en-US" sz="1400" dirty="0" smtClean="0"/>
              <a:t>ベースライン学習後</a:t>
            </a:r>
            <a:endParaRPr kumimoji="1" lang="ja-JP" altLang="en-US" sz="1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1097" y="4639180"/>
            <a:ext cx="609600" cy="609600"/>
          </a:xfrm>
          <a:prstGeom prst="rect">
            <a:avLst/>
          </a:prstGeom>
        </p:spPr>
      </p:pic>
      <p:sp>
        <p:nvSpPr>
          <p:cNvPr id="13" name="テキスト ボックス 12"/>
          <p:cNvSpPr txBox="1"/>
          <p:nvPr/>
        </p:nvSpPr>
        <p:spPr>
          <a:xfrm>
            <a:off x="6148439" y="4116211"/>
            <a:ext cx="1912432" cy="307777"/>
          </a:xfrm>
          <a:prstGeom prst="rect">
            <a:avLst/>
          </a:prstGeom>
          <a:noFill/>
        </p:spPr>
        <p:txBody>
          <a:bodyPr wrap="square" rtlCol="0">
            <a:spAutoFit/>
          </a:bodyPr>
          <a:lstStyle/>
          <a:p>
            <a:r>
              <a:rPr lang="ja-JP" altLang="en-US" sz="1400" dirty="0" smtClean="0"/>
              <a:t>提案システム学習後</a:t>
            </a:r>
            <a:endParaRPr kumimoji="1" lang="ja-JP" altLang="en-US" sz="1400" dirty="0"/>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639" y="4614143"/>
            <a:ext cx="609600" cy="609600"/>
          </a:xfrm>
          <a:prstGeom prst="rect">
            <a:avLst/>
          </a:prstGeom>
        </p:spPr>
      </p:pic>
      <p:pic>
        <p:nvPicPr>
          <p:cNvPr id="15" name="図 14"/>
          <p:cNvPicPr>
            <a:picLocks noChangeAspect="1"/>
          </p:cNvPicPr>
          <p:nvPr/>
        </p:nvPicPr>
        <p:blipFill rotWithShape="1">
          <a:blip r:embed="rId4">
            <a:extLst>
              <a:ext uri="{28A0092B-C50C-407E-A947-70E740481C1C}">
                <a14:useLocalDpi xmlns:a14="http://schemas.microsoft.com/office/drawing/2010/main" val="0"/>
              </a:ext>
            </a:extLst>
          </a:blip>
          <a:srcRect l="3768" r="5406"/>
          <a:stretch/>
        </p:blipFill>
        <p:spPr>
          <a:xfrm>
            <a:off x="1057427" y="4470937"/>
            <a:ext cx="794085" cy="827917"/>
          </a:xfrm>
          <a:prstGeom prst="rect">
            <a:avLst/>
          </a:prstGeom>
        </p:spPr>
      </p:pic>
      <p:pic>
        <p:nvPicPr>
          <p:cNvPr id="16" name="図 15"/>
          <p:cNvPicPr>
            <a:picLocks noChangeAspect="1"/>
          </p:cNvPicPr>
          <p:nvPr/>
        </p:nvPicPr>
        <p:blipFill rotWithShape="1">
          <a:blip r:embed="rId5">
            <a:extLst>
              <a:ext uri="{28A0092B-C50C-407E-A947-70E740481C1C}">
                <a14:useLocalDpi xmlns:a14="http://schemas.microsoft.com/office/drawing/2010/main" val="0"/>
              </a:ext>
            </a:extLst>
          </a:blip>
          <a:srcRect l="3442" r="3626"/>
          <a:stretch/>
        </p:blipFill>
        <p:spPr>
          <a:xfrm>
            <a:off x="6178268" y="4484129"/>
            <a:ext cx="791417" cy="801532"/>
          </a:xfrm>
          <a:prstGeom prst="rect">
            <a:avLst/>
          </a:prstGeom>
        </p:spPr>
      </p:pic>
      <p:sp>
        <p:nvSpPr>
          <p:cNvPr id="17" name="下矢印 16"/>
          <p:cNvSpPr/>
          <p:nvPr/>
        </p:nvSpPr>
        <p:spPr>
          <a:xfrm rot="19795323">
            <a:off x="2277000" y="5429175"/>
            <a:ext cx="36229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4564747" y="5365058"/>
            <a:ext cx="362299" cy="2276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rot="1968073">
            <a:off x="6975489" y="5328689"/>
            <a:ext cx="36229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173499" y="5634687"/>
            <a:ext cx="3507094" cy="369332"/>
          </a:xfrm>
          <a:prstGeom prst="rect">
            <a:avLst/>
          </a:prstGeom>
          <a:noFill/>
          <a:ln>
            <a:solidFill>
              <a:schemeClr val="accent1"/>
            </a:solidFill>
          </a:ln>
        </p:spPr>
        <p:txBody>
          <a:bodyPr wrap="square" rtlCol="0">
            <a:spAutoFit/>
          </a:bodyPr>
          <a:lstStyle/>
          <a:p>
            <a:r>
              <a:rPr lang="ja-JP" altLang="en-US" dirty="0" smtClean="0"/>
              <a:t>アンケート結果をそれぞれ比較</a:t>
            </a:r>
            <a:endParaRPr kumimoji="1" lang="ja-JP" altLang="en-US" dirty="0"/>
          </a:p>
        </p:txBody>
      </p:sp>
      <p:sp>
        <p:nvSpPr>
          <p:cNvPr id="21" name="テキスト ボックス 20"/>
          <p:cNvSpPr txBox="1"/>
          <p:nvPr/>
        </p:nvSpPr>
        <p:spPr>
          <a:xfrm>
            <a:off x="3497983" y="6045996"/>
            <a:ext cx="2213842" cy="307777"/>
          </a:xfrm>
          <a:prstGeom prst="rect">
            <a:avLst/>
          </a:prstGeom>
          <a:noFill/>
        </p:spPr>
        <p:txBody>
          <a:bodyPr wrap="square" rtlCol="0">
            <a:spAutoFit/>
          </a:bodyPr>
          <a:lstStyle/>
          <a:p>
            <a:r>
              <a:rPr kumimoji="1" lang="en-US" altLang="ja-JP" sz="1400" dirty="0" smtClean="0"/>
              <a:t>Figure12  </a:t>
            </a:r>
            <a:r>
              <a:rPr lang="ja-JP" altLang="en-US" sz="1400" dirty="0" smtClean="0"/>
              <a:t>実験</a:t>
            </a:r>
            <a:r>
              <a:rPr lang="ja-JP" altLang="en-US" sz="1400" dirty="0" smtClean="0"/>
              <a:t>③の概要</a:t>
            </a:r>
            <a:r>
              <a:rPr lang="ja-JP" altLang="en-US" sz="1400" dirty="0"/>
              <a:t>図</a:t>
            </a:r>
            <a:r>
              <a:rPr kumimoji="1" lang="en-US" altLang="ja-JP" sz="1400" dirty="0" smtClean="0"/>
              <a:t> </a:t>
            </a:r>
            <a:endParaRPr kumimoji="1" lang="ja-JP" altLang="en-US" sz="1400" dirty="0"/>
          </a:p>
        </p:txBody>
      </p:sp>
    </p:spTree>
    <p:extLst>
      <p:ext uri="{BB962C8B-B14F-4D97-AF65-F5344CB8AC3E}">
        <p14:creationId xmlns:p14="http://schemas.microsoft.com/office/powerpoint/2010/main" val="36003087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3214" y="1065913"/>
            <a:ext cx="6347713" cy="660400"/>
          </a:xfrm>
        </p:spPr>
        <p:txBody>
          <a:bodyPr>
            <a:normAutofit fontScale="90000"/>
          </a:bodyPr>
          <a:lstStyle/>
          <a:p>
            <a:r>
              <a:rPr lang="ja-JP" altLang="en-US" b="1" dirty="0" smtClean="0"/>
              <a:t>今後のスケジュール</a:t>
            </a:r>
            <a:endParaRPr kumimoji="1" lang="ja-JP" altLang="en-US" b="1" dirty="0"/>
          </a:p>
        </p:txBody>
      </p:sp>
      <p:sp>
        <p:nvSpPr>
          <p:cNvPr id="3" name="コンテンツ プレースホルダー 2"/>
          <p:cNvSpPr>
            <a:spLocks noGrp="1"/>
          </p:cNvSpPr>
          <p:nvPr>
            <p:ph idx="1"/>
          </p:nvPr>
        </p:nvSpPr>
        <p:spPr>
          <a:xfrm>
            <a:off x="893214" y="2039816"/>
            <a:ext cx="7293693" cy="3959932"/>
          </a:xfrm>
        </p:spPr>
        <p:txBody>
          <a:bodyPr>
            <a:normAutofit/>
          </a:bodyPr>
          <a:lstStyle/>
          <a:p>
            <a:pPr>
              <a:buFont typeface="Wingdings" panose="05000000000000000000" pitchFamily="2" charset="2"/>
              <a:buChar char="l"/>
            </a:pPr>
            <a:r>
              <a:rPr lang="ja-JP" altLang="en-US" dirty="0" smtClean="0">
                <a:solidFill>
                  <a:schemeClr val="tx1"/>
                </a:solidFill>
              </a:rPr>
              <a:t>実際の学習環境での活用実験による提案方式の評価．</a:t>
            </a:r>
            <a:endParaRPr lang="en-US" altLang="ja-JP" dirty="0" smtClean="0">
              <a:solidFill>
                <a:schemeClr val="tx1"/>
              </a:solidFill>
            </a:endParaRPr>
          </a:p>
          <a:p>
            <a:pPr lvl="1">
              <a:buFont typeface="Wingdings" panose="05000000000000000000" pitchFamily="2" charset="2"/>
              <a:buChar char="Ø"/>
            </a:pPr>
            <a:r>
              <a:rPr lang="en-US" altLang="ja-JP" dirty="0" smtClean="0">
                <a:solidFill>
                  <a:schemeClr val="tx1"/>
                </a:solidFill>
              </a:rPr>
              <a:t>10</a:t>
            </a:r>
            <a:r>
              <a:rPr lang="ja-JP" altLang="en-US" dirty="0" smtClean="0">
                <a:solidFill>
                  <a:schemeClr val="tx1"/>
                </a:solidFill>
              </a:rPr>
              <a:t>・</a:t>
            </a:r>
            <a:r>
              <a:rPr lang="en-US" altLang="ja-JP" dirty="0" smtClean="0">
                <a:solidFill>
                  <a:schemeClr val="tx1"/>
                </a:solidFill>
              </a:rPr>
              <a:t>11</a:t>
            </a:r>
            <a:r>
              <a:rPr lang="ja-JP" altLang="en-US" dirty="0" smtClean="0">
                <a:solidFill>
                  <a:schemeClr val="tx1"/>
                </a:solidFill>
              </a:rPr>
              <a:t>月予定</a:t>
            </a:r>
            <a:endParaRPr lang="en-US" altLang="ja-JP" dirty="0" smtClean="0">
              <a:solidFill>
                <a:schemeClr val="tx1"/>
              </a:solidFill>
            </a:endParaRPr>
          </a:p>
          <a:p>
            <a:pPr>
              <a:buFont typeface="Wingdings" panose="05000000000000000000" pitchFamily="2" charset="2"/>
              <a:buChar char="l"/>
            </a:pPr>
            <a:r>
              <a:rPr lang="ja-JP" altLang="en-US" dirty="0" smtClean="0">
                <a:solidFill>
                  <a:schemeClr val="tx1"/>
                </a:solidFill>
              </a:rPr>
              <a:t>論文執筆．</a:t>
            </a:r>
            <a:endParaRPr lang="en-US" altLang="ja-JP" dirty="0" smtClean="0">
              <a:solidFill>
                <a:schemeClr val="tx1"/>
              </a:solidFill>
            </a:endParaRPr>
          </a:p>
          <a:p>
            <a:pPr lvl="1">
              <a:buFont typeface="Wingdings" panose="05000000000000000000" pitchFamily="2" charset="2"/>
              <a:buChar char="Ø"/>
            </a:pPr>
            <a:r>
              <a:rPr lang="en-US" altLang="ja-JP" dirty="0">
                <a:solidFill>
                  <a:schemeClr val="tx1"/>
                </a:solidFill>
              </a:rPr>
              <a:t>12</a:t>
            </a:r>
            <a:r>
              <a:rPr lang="ja-JP" altLang="en-US" dirty="0" smtClean="0">
                <a:solidFill>
                  <a:schemeClr val="tx1"/>
                </a:solidFill>
              </a:rPr>
              <a:t>月・</a:t>
            </a:r>
            <a:r>
              <a:rPr lang="en-US" altLang="ja-JP" dirty="0" smtClean="0">
                <a:solidFill>
                  <a:schemeClr val="tx1"/>
                </a:solidFill>
              </a:rPr>
              <a:t>1</a:t>
            </a:r>
            <a:r>
              <a:rPr lang="ja-JP" altLang="en-US" dirty="0" smtClean="0">
                <a:solidFill>
                  <a:schemeClr val="tx1"/>
                </a:solidFill>
              </a:rPr>
              <a:t>月予定</a:t>
            </a:r>
            <a:endParaRPr lang="en-US" altLang="ja-JP" dirty="0">
              <a:solidFill>
                <a:schemeClr val="tx1"/>
              </a:solidFill>
            </a:endParaRPr>
          </a:p>
          <a:p>
            <a:pPr marL="201168" lvl="1" indent="0">
              <a:buNone/>
            </a:pPr>
            <a:endParaRPr lang="en-US" altLang="ja-JP" dirty="0" smtClean="0">
              <a:solidFill>
                <a:schemeClr val="tx1"/>
              </a:solidFill>
            </a:endParaRPr>
          </a:p>
          <a:p>
            <a:pPr>
              <a:buFont typeface="Wingdings" panose="05000000000000000000" pitchFamily="2" charset="2"/>
              <a:buChar char="l"/>
            </a:pPr>
            <a:r>
              <a:rPr lang="ja-JP" altLang="en-US" dirty="0" smtClean="0">
                <a:solidFill>
                  <a:srgbClr val="FF0000"/>
                </a:solidFill>
              </a:rPr>
              <a:t>地域</a:t>
            </a:r>
            <a:r>
              <a:rPr lang="ja-JP" altLang="en-US" dirty="0">
                <a:solidFill>
                  <a:srgbClr val="FF0000"/>
                </a:solidFill>
              </a:rPr>
              <a:t>発音英語音声</a:t>
            </a:r>
            <a:r>
              <a:rPr lang="ja-JP" altLang="en-US" dirty="0" smtClean="0">
                <a:solidFill>
                  <a:srgbClr val="FF0000"/>
                </a:solidFill>
              </a:rPr>
              <a:t>の収集←早急に進める</a:t>
            </a:r>
            <a:r>
              <a:rPr lang="en-US" altLang="ja-JP" dirty="0">
                <a:solidFill>
                  <a:srgbClr val="FF0000"/>
                </a:solidFill>
              </a:rPr>
              <a:t>.</a:t>
            </a:r>
            <a:endParaRPr lang="en-US" altLang="ja-JP" dirty="0" smtClean="0">
              <a:solidFill>
                <a:srgbClr val="FF0000"/>
              </a:solidFill>
            </a:endParaRPr>
          </a:p>
          <a:p>
            <a:pPr lvl="1">
              <a:buFont typeface="Wingdings" panose="05000000000000000000" pitchFamily="2" charset="2"/>
              <a:buChar char="Ø"/>
            </a:pPr>
            <a:r>
              <a:rPr lang="ja-JP" altLang="en-US" dirty="0" smtClean="0">
                <a:solidFill>
                  <a:schemeClr val="tx1"/>
                </a:solidFill>
              </a:rPr>
              <a:t>随時収集を進めていく．</a:t>
            </a:r>
          </a:p>
          <a:p>
            <a:pPr marL="201168" lvl="1" indent="0">
              <a:buNone/>
            </a:pPr>
            <a:r>
              <a:rPr lang="en-US" altLang="ja-JP" dirty="0" smtClean="0">
                <a:solidFill>
                  <a:schemeClr val="tx1"/>
                </a:solidFill>
              </a:rPr>
              <a:t>(</a:t>
            </a:r>
            <a:r>
              <a:rPr lang="ja-JP" altLang="en-US" dirty="0" smtClean="0">
                <a:solidFill>
                  <a:schemeClr val="tx1"/>
                </a:solidFill>
              </a:rPr>
              <a:t>音声録音システムの機能拡張ができ次第、遠隔での収集も）</a:t>
            </a:r>
            <a:endParaRPr lang="en-US" altLang="ja-JP"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0EA5BA5C-CDE7-497D-9261-6A40424EDE0C}" type="slidenum">
              <a:rPr kumimoji="1" lang="ja-JP" altLang="en-US" smtClean="0"/>
              <a:t>28</a:t>
            </a:fld>
            <a:endParaRPr kumimoji="1" lang="ja-JP" altLang="en-US" dirty="0"/>
          </a:p>
        </p:txBody>
      </p:sp>
    </p:spTree>
    <p:extLst>
      <p:ext uri="{BB962C8B-B14F-4D97-AF65-F5344CB8AC3E}">
        <p14:creationId xmlns:p14="http://schemas.microsoft.com/office/powerpoint/2010/main" val="13868855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5030" y="662378"/>
            <a:ext cx="7543800" cy="1104315"/>
          </a:xfrm>
        </p:spPr>
        <p:txBody>
          <a:bodyPr>
            <a:normAutofit/>
          </a:bodyPr>
          <a:lstStyle/>
          <a:p>
            <a:r>
              <a:rPr kumimoji="1" lang="ja-JP" altLang="en-US" sz="4400" b="1" dirty="0" smtClean="0"/>
              <a:t>現在の進捗</a:t>
            </a:r>
            <a:endParaRPr kumimoji="1" lang="ja-JP" altLang="en-US" sz="4400" b="1" dirty="0"/>
          </a:p>
        </p:txBody>
      </p:sp>
      <p:sp>
        <p:nvSpPr>
          <p:cNvPr id="3" name="コンテンツ プレースホルダー 2"/>
          <p:cNvSpPr>
            <a:spLocks noGrp="1"/>
          </p:cNvSpPr>
          <p:nvPr>
            <p:ph idx="1"/>
          </p:nvPr>
        </p:nvSpPr>
        <p:spPr>
          <a:xfrm>
            <a:off x="941266" y="1884216"/>
            <a:ext cx="7543801" cy="2144643"/>
          </a:xfrm>
        </p:spPr>
        <p:txBody>
          <a:bodyPr>
            <a:normAutofit/>
          </a:bodyPr>
          <a:lstStyle/>
          <a:p>
            <a:pPr marL="0" indent="0">
              <a:buNone/>
            </a:pPr>
            <a:r>
              <a:rPr lang="en-US" altLang="ja-JP" dirty="0" smtClean="0"/>
              <a:t>【</a:t>
            </a:r>
            <a:r>
              <a:rPr lang="ja-JP" altLang="en-US" dirty="0" smtClean="0"/>
              <a:t>実装中</a:t>
            </a:r>
            <a:r>
              <a:rPr lang="en-US" altLang="ja-JP" dirty="0" smtClean="0"/>
              <a:t>】</a:t>
            </a:r>
            <a:endParaRPr lang="en-US" altLang="ja-JP" dirty="0"/>
          </a:p>
          <a:p>
            <a:pPr>
              <a:buFont typeface="Wingdings" panose="05000000000000000000" pitchFamily="2" charset="2"/>
              <a:buChar char="l"/>
            </a:pPr>
            <a:r>
              <a:rPr lang="ja-JP" altLang="en-US" sz="1800" dirty="0" smtClean="0"/>
              <a:t>正答率が高い地域を推薦する機能　　</a:t>
            </a:r>
            <a:endParaRPr lang="en-US" altLang="ja-JP" sz="1800" dirty="0" smtClean="0"/>
          </a:p>
          <a:p>
            <a:pPr>
              <a:buFont typeface="Wingdings" panose="05000000000000000000" pitchFamily="2" charset="2"/>
              <a:buChar char="l"/>
            </a:pPr>
            <a:r>
              <a:rPr lang="ja-JP" altLang="en-US" sz="1800" dirty="0" smtClean="0"/>
              <a:t>問題の空欄箇所を固定する機能　</a:t>
            </a:r>
            <a:endParaRPr lang="en-US" altLang="ja-JP" sz="1800" dirty="0" smtClean="0"/>
          </a:p>
          <a:p>
            <a:pPr marL="0" indent="0">
              <a:buNone/>
            </a:pPr>
            <a:r>
              <a:rPr lang="en-US" altLang="ja-JP" dirty="0" smtClean="0"/>
              <a:t>【</a:t>
            </a:r>
            <a:r>
              <a:rPr lang="ja-JP" altLang="en-US" dirty="0" smtClean="0"/>
              <a:t>音声収集</a:t>
            </a:r>
            <a:r>
              <a:rPr lang="en-US" altLang="ja-JP" dirty="0" smtClean="0"/>
              <a:t>】</a:t>
            </a:r>
          </a:p>
          <a:p>
            <a:pPr marL="0" indent="0">
              <a:buNone/>
            </a:pPr>
            <a:r>
              <a:rPr lang="ja-JP" altLang="en-US" dirty="0" smtClean="0"/>
              <a:t>現状　　　　　　　　　　　　　　　　予定</a:t>
            </a:r>
            <a:endParaRPr lang="en-US" altLang="ja-JP" dirty="0"/>
          </a:p>
        </p:txBody>
      </p:sp>
      <p:sp>
        <p:nvSpPr>
          <p:cNvPr id="4" name="スライド番号プレースホルダー 3"/>
          <p:cNvSpPr>
            <a:spLocks noGrp="1"/>
          </p:cNvSpPr>
          <p:nvPr>
            <p:ph type="sldNum" sz="quarter" idx="12"/>
          </p:nvPr>
        </p:nvSpPr>
        <p:spPr/>
        <p:txBody>
          <a:bodyPr/>
          <a:lstStyle/>
          <a:p>
            <a:fld id="{229DACA7-808B-4EF4-BF2D-0B770EFFD90B}" type="slidenum">
              <a:rPr lang="ja-JP" altLang="en-US" smtClean="0"/>
              <a:t>29</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853963438"/>
              </p:ext>
            </p:extLst>
          </p:nvPr>
        </p:nvGraphicFramePr>
        <p:xfrm>
          <a:off x="555171" y="4017403"/>
          <a:ext cx="3366361" cy="2213119"/>
        </p:xfrm>
        <a:graphic>
          <a:graphicData uri="http://schemas.openxmlformats.org/drawingml/2006/table">
            <a:tbl>
              <a:tblPr/>
              <a:tblGrid>
                <a:gridCol w="984660">
                  <a:extLst>
                    <a:ext uri="{9D8B030D-6E8A-4147-A177-3AD203B41FA5}">
                      <a16:colId xmlns:a16="http://schemas.microsoft.com/office/drawing/2014/main" val="1680024022"/>
                    </a:ext>
                  </a:extLst>
                </a:gridCol>
                <a:gridCol w="866807">
                  <a:extLst>
                    <a:ext uri="{9D8B030D-6E8A-4147-A177-3AD203B41FA5}">
                      <a16:colId xmlns:a16="http://schemas.microsoft.com/office/drawing/2014/main" val="1634183799"/>
                    </a:ext>
                  </a:extLst>
                </a:gridCol>
                <a:gridCol w="787346">
                  <a:extLst>
                    <a:ext uri="{9D8B030D-6E8A-4147-A177-3AD203B41FA5}">
                      <a16:colId xmlns:a16="http://schemas.microsoft.com/office/drawing/2014/main" val="1982402619"/>
                    </a:ext>
                  </a:extLst>
                </a:gridCol>
                <a:gridCol w="727548">
                  <a:extLst>
                    <a:ext uri="{9D8B030D-6E8A-4147-A177-3AD203B41FA5}">
                      <a16:colId xmlns:a16="http://schemas.microsoft.com/office/drawing/2014/main" val="325302221"/>
                    </a:ext>
                  </a:extLst>
                </a:gridCol>
              </a:tblGrid>
              <a:tr h="273272">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1" i="0" u="none" strike="noStrike" dirty="0" smtClean="0">
                          <a:solidFill>
                            <a:srgbClr val="000000"/>
                          </a:solidFill>
                          <a:effectLst/>
                          <a:latin typeface="游ゴシック" panose="020B0400000000000000" pitchFamily="50" charset="-128"/>
                          <a:ea typeface="游ゴシック" panose="020B0400000000000000" pitchFamily="50" charset="-128"/>
                        </a:rPr>
                        <a:t>合計</a:t>
                      </a:r>
                      <a:endParaRPr lang="ja-JP" altLang="en-US" sz="12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84973"/>
                  </a:ext>
                </a:extLst>
              </a:tr>
              <a:tr h="325287">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rgbClr val="FF0000"/>
                          </a:solidFill>
                          <a:effectLst/>
                          <a:latin typeface="游ゴシック" panose="020B0400000000000000" pitchFamily="50" charset="-128"/>
                          <a:ea typeface="游ゴシック" panose="020B0400000000000000" pitchFamily="50" charset="-128"/>
                        </a:rPr>
                        <a:t>10</a:t>
                      </a:r>
                      <a:endPar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rgbClr val="FF0000"/>
                          </a:solidFill>
                          <a:effectLst/>
                          <a:latin typeface="游ゴシック" panose="020B0400000000000000" pitchFamily="50" charset="-128"/>
                          <a:ea typeface="游ゴシック" panose="020B0400000000000000" pitchFamily="50" charset="-128"/>
                        </a:rPr>
                        <a:t>11</a:t>
                      </a:r>
                      <a:endParaRPr lang="en-US" altLang="ja-JP" sz="12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272606"/>
                  </a:ext>
                </a:extLst>
              </a:tr>
              <a:tr h="273272">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18160"/>
                  </a:ext>
                </a:extLst>
              </a:tr>
              <a:tr h="2732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531818"/>
                  </a:ext>
                </a:extLst>
              </a:tr>
              <a:tr h="3973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インドネシア</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13</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11</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chemeClr val="tx1"/>
                          </a:solidFill>
                          <a:effectLst/>
                          <a:latin typeface="游ゴシック" panose="020B0400000000000000" pitchFamily="50" charset="-128"/>
                          <a:ea typeface="游ゴシック" panose="020B0400000000000000" pitchFamily="50" charset="-128"/>
                        </a:rPr>
                        <a:t>24</a:t>
                      </a:r>
                      <a:endParaRPr lang="en-US" altLang="ja-JP" sz="1200" b="1"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507392"/>
                  </a:ext>
                </a:extLst>
              </a:tr>
              <a:tr h="3973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シンガポール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316985"/>
                  </a:ext>
                </a:extLst>
              </a:tr>
              <a:tr h="273272">
                <a:tc>
                  <a:txBody>
                    <a:bodyPr/>
                    <a:lstStyle/>
                    <a:p>
                      <a:pPr algn="r" fontAlgn="ctr"/>
                      <a:r>
                        <a:rPr lang="ja-JP" altLang="en-US" sz="1400" b="1" i="0" u="none" strike="noStrike" dirty="0">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25</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rPr>
                        <a:t>14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39</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7900760"/>
                  </a:ext>
                </a:extLst>
              </a:tr>
            </a:tbl>
          </a:graphicData>
        </a:graphic>
      </p:graphicFrame>
      <p:sp>
        <p:nvSpPr>
          <p:cNvPr id="9" name="右矢印 8"/>
          <p:cNvSpPr/>
          <p:nvPr/>
        </p:nvSpPr>
        <p:spPr>
          <a:xfrm>
            <a:off x="4135653" y="4772527"/>
            <a:ext cx="577516" cy="33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p:cNvGraphicFramePr>
            <a:graphicFrameLocks noGrp="1"/>
          </p:cNvGraphicFramePr>
          <p:nvPr>
            <p:extLst>
              <p:ext uri="{D42A27DB-BD31-4B8C-83A1-F6EECF244321}">
                <p14:modId xmlns:p14="http://schemas.microsoft.com/office/powerpoint/2010/main" val="3017150712"/>
              </p:ext>
            </p:extLst>
          </p:nvPr>
        </p:nvGraphicFramePr>
        <p:xfrm>
          <a:off x="4713168" y="4028859"/>
          <a:ext cx="3887854" cy="2163126"/>
        </p:xfrm>
        <a:graphic>
          <a:graphicData uri="http://schemas.openxmlformats.org/drawingml/2006/table">
            <a:tbl>
              <a:tblPr/>
              <a:tblGrid>
                <a:gridCol w="728973">
                  <a:extLst>
                    <a:ext uri="{9D8B030D-6E8A-4147-A177-3AD203B41FA5}">
                      <a16:colId xmlns:a16="http://schemas.microsoft.com/office/drawing/2014/main" val="3872955819"/>
                    </a:ext>
                  </a:extLst>
                </a:gridCol>
                <a:gridCol w="1442758">
                  <a:extLst>
                    <a:ext uri="{9D8B030D-6E8A-4147-A177-3AD203B41FA5}">
                      <a16:colId xmlns:a16="http://schemas.microsoft.com/office/drawing/2014/main" val="2964346120"/>
                    </a:ext>
                  </a:extLst>
                </a:gridCol>
                <a:gridCol w="1199767">
                  <a:extLst>
                    <a:ext uri="{9D8B030D-6E8A-4147-A177-3AD203B41FA5}">
                      <a16:colId xmlns:a16="http://schemas.microsoft.com/office/drawing/2014/main" val="2665751638"/>
                    </a:ext>
                  </a:extLst>
                </a:gridCol>
                <a:gridCol w="516356">
                  <a:extLst>
                    <a:ext uri="{9D8B030D-6E8A-4147-A177-3AD203B41FA5}">
                      <a16:colId xmlns:a16="http://schemas.microsoft.com/office/drawing/2014/main" val="2524222981"/>
                    </a:ext>
                  </a:extLst>
                </a:gridCol>
              </a:tblGrid>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918908"/>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130136"/>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187489"/>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341622"/>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インドネ</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338161"/>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シンガ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60390"/>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081849"/>
                  </a:ext>
                </a:extLst>
              </a:tr>
            </a:tbl>
          </a:graphicData>
        </a:graphic>
      </p:graphicFrame>
    </p:spTree>
    <p:extLst>
      <p:ext uri="{BB962C8B-B14F-4D97-AF65-F5344CB8AC3E}">
        <p14:creationId xmlns:p14="http://schemas.microsoft.com/office/powerpoint/2010/main" val="749845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73404" y="847271"/>
            <a:ext cx="6347713" cy="846221"/>
          </a:xfrm>
        </p:spPr>
        <p:txBody>
          <a:bodyPr/>
          <a:lstStyle/>
          <a:p>
            <a:r>
              <a:rPr kumimoji="1" lang="ja-JP" altLang="en-US" sz="4400" b="1" dirty="0" smtClean="0"/>
              <a:t>関連</a:t>
            </a:r>
            <a:r>
              <a:rPr lang="ja-JP" altLang="en-US" sz="4400" b="1" dirty="0" smtClean="0"/>
              <a:t>研究①</a:t>
            </a:r>
            <a:endParaRPr kumimoji="1" lang="ja-JP" altLang="en-US" sz="2400" b="1" dirty="0"/>
          </a:p>
        </p:txBody>
      </p:sp>
      <p:sp>
        <p:nvSpPr>
          <p:cNvPr id="3" name="コンテンツ プレースホルダー 2"/>
          <p:cNvSpPr>
            <a:spLocks noGrp="1"/>
          </p:cNvSpPr>
          <p:nvPr>
            <p:ph idx="1"/>
          </p:nvPr>
        </p:nvSpPr>
        <p:spPr>
          <a:xfrm>
            <a:off x="722692" y="1886099"/>
            <a:ext cx="8232772" cy="4733776"/>
          </a:xfrm>
        </p:spPr>
        <p:txBody>
          <a:bodyPr>
            <a:normAutofit/>
          </a:bodyPr>
          <a:lstStyle/>
          <a:p>
            <a:pPr marL="0" indent="0">
              <a:buNone/>
            </a:pPr>
            <a:r>
              <a:rPr lang="en-US" altLang="ja-JP" sz="1400" b="1" dirty="0" smtClean="0"/>
              <a:t>【</a:t>
            </a:r>
            <a:r>
              <a:rPr lang="ja-JP" altLang="en-US" sz="1400" b="1" dirty="0" smtClean="0"/>
              <a:t>英語音声の聞き取りやすさに関する研究</a:t>
            </a:r>
            <a:r>
              <a:rPr lang="en-US" altLang="ja-JP" sz="1400" b="1" dirty="0" smtClean="0"/>
              <a:t>】</a:t>
            </a:r>
          </a:p>
          <a:p>
            <a:r>
              <a:rPr lang="ja-JP" altLang="en-US" sz="1600" dirty="0" smtClean="0"/>
              <a:t>［</a:t>
            </a:r>
            <a:r>
              <a:rPr lang="en-US" altLang="ja-JP" sz="1600" dirty="0" smtClean="0"/>
              <a:t>1</a:t>
            </a:r>
            <a:r>
              <a:rPr lang="ja-JP" altLang="en-US" sz="1600" dirty="0" smtClean="0"/>
              <a:t>］「</a:t>
            </a:r>
            <a:r>
              <a:rPr lang="ja-JP" altLang="en-US" sz="1600" dirty="0"/>
              <a:t>異文化コミュニケーションのための日本人に聞き取りやすい英語音声の研究</a:t>
            </a:r>
            <a:r>
              <a:rPr lang="ja-JP" altLang="en-US" sz="2400" dirty="0" smtClean="0"/>
              <a:t>」</a:t>
            </a:r>
            <a:r>
              <a:rPr lang="ja-JP" altLang="en-US" dirty="0"/>
              <a:t>　</a:t>
            </a:r>
            <a:r>
              <a:rPr lang="ja-JP" altLang="en-US" sz="1400" dirty="0" smtClean="0"/>
              <a:t>　　　　　　　　　　　　　　　　　　　　　</a:t>
            </a:r>
            <a:r>
              <a:rPr lang="ja-JP" altLang="en-US" sz="1200" dirty="0" smtClean="0"/>
              <a:t>（</a:t>
            </a:r>
            <a:r>
              <a:rPr lang="ja-JP" altLang="en-US" sz="1200" dirty="0"/>
              <a:t>著者：喜多</a:t>
            </a:r>
            <a:r>
              <a:rPr lang="ja-JP" altLang="en-US" sz="1200" dirty="0" smtClean="0"/>
              <a:t>，収録</a:t>
            </a:r>
            <a:r>
              <a:rPr lang="ja-JP" altLang="en-US" sz="1200" dirty="0"/>
              <a:t>刊行物：情報処理学会研究報告マルチメディア通信と分散処理（</a:t>
            </a:r>
            <a:r>
              <a:rPr lang="en-US" altLang="ja-JP" sz="1200" dirty="0"/>
              <a:t>DPS</a:t>
            </a:r>
            <a:r>
              <a:rPr lang="ja-JP" altLang="en-US" sz="1200" dirty="0"/>
              <a:t>） </a:t>
            </a:r>
            <a:r>
              <a:rPr lang="en-US" altLang="ja-JP" sz="1200" dirty="0"/>
              <a:t>2007(91(2007-DPS-132</a:t>
            </a:r>
            <a:r>
              <a:rPr lang="en-US" altLang="ja-JP" sz="1200" dirty="0" smtClean="0"/>
              <a:t>))</a:t>
            </a:r>
            <a:r>
              <a:rPr lang="ja-JP" altLang="en-US" sz="1200" dirty="0" smtClean="0"/>
              <a:t>）</a:t>
            </a:r>
            <a:endParaRPr lang="en-US" altLang="ja-JP" sz="1400" dirty="0"/>
          </a:p>
          <a:p>
            <a:r>
              <a:rPr lang="ja-JP" altLang="en-US" sz="1600" dirty="0" smtClean="0"/>
              <a:t>「</a:t>
            </a:r>
            <a:r>
              <a:rPr lang="en-US" altLang="ja-JP" sz="1600" dirty="0" smtClean="0"/>
              <a:t>2</a:t>
            </a:r>
            <a:r>
              <a:rPr lang="ja-JP" altLang="en-US" sz="1600" dirty="0" smtClean="0"/>
              <a:t>」「</a:t>
            </a:r>
            <a:r>
              <a:rPr lang="ja-JP" altLang="en-US" sz="1600" dirty="0"/>
              <a:t>会話文と説明文における単語認知の差異とリスニングスピードに関する</a:t>
            </a:r>
            <a:r>
              <a:rPr lang="ja-JP" altLang="en-US" sz="1600" dirty="0" smtClean="0"/>
              <a:t>考察」</a:t>
            </a:r>
            <a:r>
              <a:rPr lang="ja-JP" altLang="en-US" sz="1600" dirty="0"/>
              <a:t>　</a:t>
            </a:r>
            <a:r>
              <a:rPr lang="ja-JP" altLang="en-US" sz="1400" dirty="0" smtClean="0"/>
              <a:t>　　　　　　　　　　　　　　　　　　</a:t>
            </a:r>
            <a:r>
              <a:rPr lang="ja-JP" altLang="en-US" sz="1200" dirty="0" smtClean="0"/>
              <a:t>（</a:t>
            </a:r>
            <a:r>
              <a:rPr lang="ja-JP" altLang="en-US" sz="1200" dirty="0"/>
              <a:t>著者</a:t>
            </a:r>
            <a:r>
              <a:rPr lang="ja-JP" altLang="en-US" sz="1200" dirty="0" smtClean="0"/>
              <a:t>：米崎 啓和、　収録刊行物</a:t>
            </a:r>
            <a:r>
              <a:rPr lang="ja-JP" altLang="en-US" sz="1200" dirty="0" smtClean="0">
                <a:latin typeface="+mn-ea"/>
              </a:rPr>
              <a:t>：</a:t>
            </a:r>
            <a:r>
              <a:rPr lang="zh-TW" altLang="en-US" sz="1200" dirty="0">
                <a:latin typeface="メイリオ" panose="020B0604030504040204" pitchFamily="50" charset="-128"/>
                <a:ea typeface="メイリオ" panose="020B0604030504040204" pitchFamily="50" charset="-128"/>
              </a:rPr>
              <a:t>鳴門英語研究 </a:t>
            </a:r>
            <a:r>
              <a:rPr lang="en-US" altLang="zh-TW" sz="1200" dirty="0">
                <a:latin typeface="メイリオ" panose="020B0604030504040204" pitchFamily="50" charset="-128"/>
                <a:ea typeface="メイリオ" panose="020B0604030504040204" pitchFamily="50" charset="-128"/>
              </a:rPr>
              <a:t>26, 145-160, </a:t>
            </a:r>
            <a:r>
              <a:rPr lang="en-US" altLang="zh-TW" sz="1200" dirty="0" smtClean="0">
                <a:latin typeface="メイリオ" panose="020B0604030504040204" pitchFamily="50" charset="-128"/>
                <a:ea typeface="メイリオ" panose="020B0604030504040204" pitchFamily="50" charset="-128"/>
              </a:rPr>
              <a:t>2016-01-31</a:t>
            </a:r>
            <a:r>
              <a:rPr lang="ja-JP" altLang="en-US" sz="1200" dirty="0" smtClean="0"/>
              <a:t>）</a:t>
            </a:r>
            <a:r>
              <a:rPr lang="ja-JP" altLang="en-US" sz="1100" dirty="0" smtClean="0"/>
              <a:t>　　</a:t>
            </a:r>
            <a:endParaRPr lang="en-US" altLang="ja-JP" sz="1600" dirty="0"/>
          </a:p>
          <a:p>
            <a:r>
              <a:rPr lang="ja-JP" altLang="en-US" sz="1600" dirty="0" smtClean="0"/>
              <a:t>「</a:t>
            </a:r>
            <a:r>
              <a:rPr lang="en-US" altLang="ja-JP" sz="1600" dirty="0"/>
              <a:t>3</a:t>
            </a:r>
            <a:r>
              <a:rPr lang="ja-JP" altLang="en-US" sz="1600" dirty="0" smtClean="0"/>
              <a:t>」「英語</a:t>
            </a:r>
            <a:r>
              <a:rPr lang="ja-JP" altLang="en-US" sz="1600" dirty="0"/>
              <a:t>の聞き取りに見られる傾向と習熟度に関する</a:t>
            </a:r>
            <a:r>
              <a:rPr lang="ja-JP" altLang="en-US" sz="1600" dirty="0" smtClean="0"/>
              <a:t>一考察」</a:t>
            </a:r>
            <a:r>
              <a:rPr lang="ja-JP" altLang="en-US" sz="1100" dirty="0" smtClean="0"/>
              <a:t>　　</a:t>
            </a:r>
            <a:r>
              <a:rPr lang="ja-JP" altLang="en-US" sz="1200" dirty="0" smtClean="0"/>
              <a:t>　　</a:t>
            </a:r>
            <a:r>
              <a:rPr lang="ja-JP" altLang="en-US" sz="900" dirty="0" smtClean="0"/>
              <a:t>　　</a:t>
            </a:r>
            <a:r>
              <a:rPr lang="ja-JP" altLang="en-US" sz="1000" dirty="0" smtClean="0"/>
              <a:t>　　　　　　　　　　　　　　　　　　　　　　　　　　　　　　　　　　　　　　　　　　　　　　　　　　　　　　　　　　　　　　　　　　　　　　</a:t>
            </a:r>
            <a:r>
              <a:rPr lang="ja-JP" altLang="en-US" sz="1400" dirty="0" smtClean="0"/>
              <a:t>（</a:t>
            </a:r>
            <a:r>
              <a:rPr lang="ja-JP" altLang="en-US" sz="1400" dirty="0"/>
              <a:t>著者：數</a:t>
            </a:r>
            <a:r>
              <a:rPr lang="ja-JP" altLang="en-US" sz="1400" dirty="0" smtClean="0"/>
              <a:t>見，収録</a:t>
            </a:r>
            <a:r>
              <a:rPr lang="ja-JP" altLang="en-US" sz="1400" dirty="0"/>
              <a:t>刊行物：外国語教育フォーラム </a:t>
            </a:r>
            <a:r>
              <a:rPr lang="en-US" altLang="ja-JP" sz="1400" dirty="0"/>
              <a:t>8</a:t>
            </a:r>
            <a:r>
              <a:rPr lang="en-US" altLang="ja-JP" sz="1400" dirty="0" smtClean="0"/>
              <a:t>,</a:t>
            </a:r>
            <a:r>
              <a:rPr lang="ja-JP" altLang="en-US" sz="1400" dirty="0"/>
              <a:t> </a:t>
            </a:r>
            <a:r>
              <a:rPr lang="en-US" altLang="ja-JP" sz="1400" dirty="0" smtClean="0"/>
              <a:t> </a:t>
            </a:r>
            <a:r>
              <a:rPr lang="en-US" altLang="ja-JP" sz="1400" dirty="0"/>
              <a:t>91-99, </a:t>
            </a:r>
            <a:r>
              <a:rPr lang="en-US" altLang="ja-JP" sz="1400" dirty="0" smtClean="0"/>
              <a:t>2014-03</a:t>
            </a:r>
            <a:r>
              <a:rPr lang="ja-JP" altLang="en-US" sz="1400" dirty="0" smtClean="0"/>
              <a:t>）</a:t>
            </a:r>
            <a:endParaRPr lang="en-US" altLang="ja-JP" sz="1400" dirty="0" smtClean="0"/>
          </a:p>
          <a:p>
            <a:r>
              <a:rPr lang="ja-JP" altLang="en-US" sz="1400" dirty="0" smtClean="0"/>
              <a:t>［</a:t>
            </a:r>
            <a:r>
              <a:rPr lang="en-US" altLang="ja-JP" sz="1400" dirty="0" smtClean="0"/>
              <a:t>4</a:t>
            </a:r>
            <a:r>
              <a:rPr lang="ja-JP" altLang="en-US" sz="1400" dirty="0"/>
              <a:t>］</a:t>
            </a:r>
            <a:r>
              <a:rPr lang="ja-JP" altLang="en-US" sz="1800" dirty="0"/>
              <a:t>「日本語話者が考える英語の母音の響きに</a:t>
            </a:r>
            <a:r>
              <a:rPr lang="ja-JP" altLang="en-US" sz="1800" dirty="0" smtClean="0"/>
              <a:t>ついて」</a:t>
            </a:r>
            <a:r>
              <a:rPr lang="en-US" altLang="ja-JP" sz="1800" dirty="0"/>
              <a:t> </a:t>
            </a:r>
            <a:r>
              <a:rPr lang="en-US" altLang="ja-JP" sz="1800" dirty="0" smtClean="0"/>
              <a:t>                                                                                                     </a:t>
            </a:r>
            <a:r>
              <a:rPr lang="en-US" altLang="ja-JP" sz="1200" dirty="0" smtClean="0"/>
              <a:t>(</a:t>
            </a:r>
            <a:r>
              <a:rPr lang="ja-JP" altLang="en-US" sz="1400" dirty="0"/>
              <a:t>著者：野澤，　収録刊行物：言語文化共同研究プロジェクト </a:t>
            </a:r>
            <a:r>
              <a:rPr lang="en-US" altLang="ja-JP" sz="1400" dirty="0"/>
              <a:t>2016, 61-72, </a:t>
            </a:r>
            <a:r>
              <a:rPr lang="en-US" altLang="ja-JP" sz="1400" dirty="0" smtClean="0"/>
              <a:t>2017-05-31) </a:t>
            </a:r>
            <a:r>
              <a:rPr lang="ja-JP" altLang="en-US" sz="1400" dirty="0" smtClean="0"/>
              <a:t>　　　　　　　　　　　　　　</a:t>
            </a:r>
            <a:r>
              <a:rPr lang="ja-JP" altLang="en-US" sz="1200" dirty="0" smtClean="0"/>
              <a:t>個々人によって変わる英語の聞き取りやすさは，母音の発音に対するイメージの差が関係してい</a:t>
            </a:r>
            <a:r>
              <a:rPr lang="ja-JP" altLang="en-US" sz="1200" dirty="0"/>
              <a:t>る</a:t>
            </a:r>
            <a:r>
              <a:rPr lang="ja-JP" altLang="en-US" sz="1400" dirty="0" smtClean="0"/>
              <a:t>　　　　</a:t>
            </a:r>
            <a:endParaRPr lang="en-US" altLang="ja-JP" sz="1400" dirty="0" smtClean="0"/>
          </a:p>
          <a:p>
            <a:r>
              <a:rPr lang="ja-JP" altLang="en-US" sz="1400" dirty="0" smtClean="0"/>
              <a:t>［</a:t>
            </a:r>
            <a:r>
              <a:rPr lang="en-US" altLang="ja-JP" sz="1400" dirty="0" smtClean="0"/>
              <a:t>5</a:t>
            </a:r>
            <a:r>
              <a:rPr lang="ja-JP" altLang="en-US" sz="1400" dirty="0"/>
              <a:t>］「何が英語のリスニングを困難にするのか</a:t>
            </a:r>
            <a:r>
              <a:rPr lang="en-US" altLang="ja-JP" sz="1400" dirty="0"/>
              <a:t>? </a:t>
            </a:r>
            <a:r>
              <a:rPr lang="ja-JP" altLang="en-US" sz="1400" dirty="0" smtClean="0"/>
              <a:t>」　　　　　　　　　　　　　　　　　　　　　　　　　　　　　　　　　　　　　　</a:t>
            </a:r>
            <a:r>
              <a:rPr lang="ja-JP" altLang="en-US" sz="1400" dirty="0"/>
              <a:t>　</a:t>
            </a:r>
            <a:r>
              <a:rPr lang="en-US" altLang="ja-JP" sz="1400" dirty="0" smtClean="0"/>
              <a:t>(</a:t>
            </a:r>
            <a:r>
              <a:rPr lang="ja-JP" altLang="en-US" sz="1400" dirty="0" smtClean="0"/>
              <a:t>著者：前田，大木　収録刊行物：　</a:t>
            </a:r>
            <a:r>
              <a:rPr lang="zh-CN" altLang="en-US" sz="1400" dirty="0">
                <a:latin typeface="メイリオ" panose="020B0604030504040204" pitchFamily="50" charset="-128"/>
                <a:ea typeface="メイリオ" panose="020B0604030504040204" pitchFamily="50" charset="-128"/>
              </a:rPr>
              <a:t>白鴎大学教育学部論集 </a:t>
            </a:r>
            <a:r>
              <a:rPr lang="en-US" altLang="zh-CN" sz="1400" dirty="0">
                <a:latin typeface="メイリオ" panose="020B0604030504040204" pitchFamily="50" charset="-128"/>
                <a:ea typeface="メイリオ" panose="020B0604030504040204" pitchFamily="50" charset="-128"/>
              </a:rPr>
              <a:t>10(2), 511-530, </a:t>
            </a:r>
            <a:r>
              <a:rPr lang="en-US" altLang="zh-CN" sz="1400" dirty="0" smtClean="0">
                <a:latin typeface="メイリオ" panose="020B0604030504040204" pitchFamily="50" charset="-128"/>
                <a:ea typeface="メイリオ" panose="020B0604030504040204" pitchFamily="50" charset="-128"/>
              </a:rPr>
              <a:t>2016-11</a:t>
            </a:r>
            <a:r>
              <a:rPr lang="ja-JP" altLang="en-US" sz="1400" dirty="0" smtClean="0">
                <a:latin typeface="メイリオ" panose="020B0604030504040204" pitchFamily="50" charset="-128"/>
                <a:ea typeface="メイリオ" panose="020B0604030504040204" pitchFamily="50" charset="-128"/>
              </a:rPr>
              <a:t>）</a:t>
            </a:r>
            <a:endParaRPr lang="en-US" altLang="ja-JP" sz="1400" dirty="0" smtClean="0">
              <a:latin typeface="メイリオ" panose="020B0604030504040204" pitchFamily="50" charset="-128"/>
              <a:ea typeface="メイリオ" panose="020B0604030504040204" pitchFamily="50" charset="-128"/>
            </a:endParaRPr>
          </a:p>
          <a:p>
            <a:pPr marL="91440" lvl="1" indent="-91440">
              <a:spcBef>
                <a:spcPts val="1200"/>
              </a:spcBef>
              <a:spcAft>
                <a:spcPts val="200"/>
              </a:spcAft>
              <a:buSzPct val="100000"/>
              <a:buFont typeface="Calibri" panose="020F0502020204030204" pitchFamily="34" charset="0"/>
              <a:buChar char=" "/>
            </a:pPr>
            <a:r>
              <a:rPr lang="ja-JP" altLang="en-US" sz="1200" dirty="0">
                <a:solidFill>
                  <a:srgbClr val="FF0000"/>
                </a:solidFill>
              </a:rPr>
              <a:t>地域発音音声が存在し，その聞き取りやすさが違うことも明記されている．</a:t>
            </a:r>
            <a:endParaRPr lang="en-US" altLang="ja-JP" sz="1200" dirty="0">
              <a:solidFill>
                <a:srgbClr val="FF0000"/>
              </a:solidFill>
            </a:endParaRPr>
          </a:p>
          <a:p>
            <a:r>
              <a:rPr lang="ja-JP" altLang="en-US" sz="1400" dirty="0" smtClean="0">
                <a:latin typeface="メイリオ" panose="020B0604030504040204" pitchFamily="50" charset="-128"/>
                <a:ea typeface="メイリオ" panose="020B0604030504040204" pitchFamily="50" charset="-128"/>
              </a:rPr>
              <a:t>　　</a:t>
            </a:r>
            <a:r>
              <a:rPr lang="ja-JP" altLang="en-US" sz="1400" dirty="0" smtClean="0"/>
              <a:t>　　　　　　　　　</a:t>
            </a:r>
            <a:endParaRPr lang="en-US" altLang="ja-JP" sz="1400" dirty="0" smtClean="0"/>
          </a:p>
        </p:txBody>
      </p:sp>
      <p:sp>
        <p:nvSpPr>
          <p:cNvPr id="4" name="スライド番号プレースホルダー 3"/>
          <p:cNvSpPr>
            <a:spLocks noGrp="1"/>
          </p:cNvSpPr>
          <p:nvPr>
            <p:ph type="sldNum" sz="quarter" idx="12"/>
          </p:nvPr>
        </p:nvSpPr>
        <p:spPr/>
        <p:txBody>
          <a:bodyPr/>
          <a:lstStyle/>
          <a:p>
            <a:fld id="{0EA5BA5C-CDE7-497D-9261-6A40424EDE0C}" type="slidenum">
              <a:rPr kumimoji="1" lang="ja-JP" altLang="en-US" smtClean="0"/>
              <a:t>3</a:t>
            </a:fld>
            <a:endParaRPr kumimoji="1" lang="ja-JP" altLang="en-US" dirty="0"/>
          </a:p>
        </p:txBody>
      </p:sp>
    </p:spTree>
    <p:extLst>
      <p:ext uri="{BB962C8B-B14F-4D97-AF65-F5344CB8AC3E}">
        <p14:creationId xmlns:p14="http://schemas.microsoft.com/office/powerpoint/2010/main" val="2497331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400" b="1" dirty="0" smtClean="0"/>
              <a:t>実験</a:t>
            </a:r>
            <a:r>
              <a:rPr lang="ja-JP" altLang="en-US" sz="4400" b="1" dirty="0"/>
              <a:t>⑤</a:t>
            </a:r>
            <a:r>
              <a:rPr kumimoji="1" lang="ja-JP" altLang="en-US" sz="4400" b="1" dirty="0" smtClean="0"/>
              <a:t>　　</a:t>
            </a:r>
            <a:r>
              <a:rPr kumimoji="1" lang="en-US" altLang="ja-JP" sz="4400" b="1" dirty="0" smtClean="0"/>
              <a:t>-</a:t>
            </a:r>
            <a:r>
              <a:rPr kumimoji="1" lang="ja-JP" altLang="en-US" sz="4400" b="1" dirty="0" smtClean="0"/>
              <a:t>実験</a:t>
            </a:r>
            <a:r>
              <a:rPr lang="ja-JP" altLang="en-US" sz="4400" b="1" dirty="0" smtClean="0"/>
              <a:t>方法</a:t>
            </a:r>
            <a:r>
              <a:rPr lang="en-US" altLang="ja-JP" sz="4400" b="1" dirty="0"/>
              <a:t>-</a:t>
            </a:r>
            <a:endParaRPr kumimoji="1" lang="ja-JP" altLang="en-US" sz="4400" b="1" dirty="0"/>
          </a:p>
        </p:txBody>
      </p:sp>
      <p:sp>
        <p:nvSpPr>
          <p:cNvPr id="3" name="コンテンツ プレースホルダー 2"/>
          <p:cNvSpPr>
            <a:spLocks noGrp="1"/>
          </p:cNvSpPr>
          <p:nvPr>
            <p:ph idx="1"/>
          </p:nvPr>
        </p:nvSpPr>
        <p:spPr>
          <a:xfrm>
            <a:off x="648729" y="2113807"/>
            <a:ext cx="7892261" cy="3945083"/>
          </a:xfrm>
        </p:spPr>
        <p:txBody>
          <a:bodyPr>
            <a:normAutofit fontScale="92500" lnSpcReduction="20000"/>
          </a:bodyPr>
          <a:lstStyle/>
          <a:p>
            <a:pPr marL="0" indent="0">
              <a:buNone/>
            </a:pPr>
            <a:endParaRPr lang="en-US" altLang="ja-JP" dirty="0"/>
          </a:p>
          <a:p>
            <a:pPr marL="457200" indent="-457200">
              <a:buFont typeface="+mj-lt"/>
              <a:buAutoNum type="arabicPeriod"/>
            </a:pPr>
            <a:r>
              <a:rPr lang="ja-JP" altLang="en-US" dirty="0" smtClean="0"/>
              <a:t>ベースライン</a:t>
            </a:r>
            <a:r>
              <a:rPr kumimoji="1" lang="ja-JP" altLang="en-US" dirty="0" smtClean="0"/>
              <a:t>システムによる学習</a:t>
            </a:r>
            <a:r>
              <a:rPr lang="ja-JP" altLang="en-US" dirty="0" smtClean="0"/>
              <a:t>実施後に行う，　　　　　　　　テストの正答率の変化①と</a:t>
            </a:r>
            <a:r>
              <a:rPr lang="ja-JP" altLang="en-US" sz="2000" dirty="0" smtClean="0"/>
              <a:t>提案システムによる学習実施後に行うテストの正答率の変化②を比較し，②の正答率の変化が①のそれを上回ることで，提案システムの有用性を示す．</a:t>
            </a:r>
            <a:endParaRPr lang="en-US" altLang="ja-JP" sz="2000" dirty="0" smtClean="0"/>
          </a:p>
          <a:p>
            <a:pPr marL="457200" indent="-457200">
              <a:buFont typeface="+mj-lt"/>
              <a:buAutoNum type="arabicPeriod"/>
            </a:pPr>
            <a:r>
              <a:rPr lang="ja-JP" altLang="en-US" dirty="0"/>
              <a:t>従来システムによる学習実施時における学習継続率③と，</a:t>
            </a:r>
            <a:endParaRPr lang="en-US" altLang="ja-JP" dirty="0"/>
          </a:p>
          <a:p>
            <a:pPr marL="201168" lvl="1" indent="0">
              <a:buNone/>
            </a:pPr>
            <a:r>
              <a:rPr lang="ja-JP" altLang="en-US" sz="2000" dirty="0"/>
              <a:t>　提案システムによる学習実施時における学習継続率④を比較し，</a:t>
            </a:r>
            <a:endParaRPr lang="en-US" altLang="ja-JP" sz="2000" dirty="0"/>
          </a:p>
          <a:p>
            <a:pPr marL="201168" lvl="1" indent="0">
              <a:buNone/>
            </a:pPr>
            <a:r>
              <a:rPr lang="ja-JP" altLang="en-US" sz="2000" dirty="0"/>
              <a:t>　④の結果が③のそれを上回ることで，提案システムの有用性を示す</a:t>
            </a:r>
            <a:r>
              <a:rPr lang="en-US" altLang="ja-JP" sz="2000" dirty="0"/>
              <a:t>.</a:t>
            </a:r>
          </a:p>
          <a:p>
            <a:pPr marL="457200" indent="-457200">
              <a:buFont typeface="+mj-lt"/>
              <a:buAutoNum type="arabicPeriod"/>
            </a:pPr>
            <a:endParaRPr lang="en-US" altLang="ja-JP" dirty="0"/>
          </a:p>
          <a:p>
            <a:pPr marL="201168" lvl="1" indent="0">
              <a:buNone/>
            </a:pPr>
            <a:endParaRPr lang="en-US" altLang="ja-JP" sz="2000" dirty="0"/>
          </a:p>
          <a:p>
            <a:pPr marL="457200" indent="-457200">
              <a:buFont typeface="+mj-lt"/>
              <a:buAutoNum type="arabicPeriod"/>
            </a:pPr>
            <a:r>
              <a:rPr lang="ja-JP" altLang="en-US" sz="2000" dirty="0" smtClean="0"/>
              <a:t>提案システムを用いた学習による，学習者の学習意識の変化（</a:t>
            </a:r>
            <a:r>
              <a:rPr lang="ja-JP" altLang="en-US" dirty="0" smtClean="0"/>
              <a:t>英語学習への動機付けや，苦手意識の改善等）をアンケートによって　明らかにすることにより，提案システムの有用性を示す．</a:t>
            </a:r>
            <a:r>
              <a:rPr lang="en-US" altLang="ja-JP" sz="2000" dirty="0" smtClean="0"/>
              <a:t>	</a:t>
            </a:r>
            <a:endParaRPr lang="en-US" altLang="ja-JP" dirty="0"/>
          </a:p>
        </p:txBody>
      </p:sp>
      <p:sp>
        <p:nvSpPr>
          <p:cNvPr id="4" name="スライド番号プレースホルダー 3"/>
          <p:cNvSpPr>
            <a:spLocks noGrp="1"/>
          </p:cNvSpPr>
          <p:nvPr>
            <p:ph type="sldNum" sz="quarter" idx="12"/>
          </p:nvPr>
        </p:nvSpPr>
        <p:spPr/>
        <p:txBody>
          <a:bodyPr/>
          <a:lstStyle/>
          <a:p>
            <a:fld id="{30342E98-7D70-4D6D-9684-713FA961E4E4}" type="slidenum">
              <a:rPr lang="ja-JP" altLang="en-US" smtClean="0"/>
              <a:t>30</a:t>
            </a:fld>
            <a:endParaRPr lang="ja-JP" altLang="en-US" dirty="0"/>
          </a:p>
        </p:txBody>
      </p:sp>
    </p:spTree>
    <p:extLst>
      <p:ext uri="{BB962C8B-B14F-4D97-AF65-F5344CB8AC3E}">
        <p14:creationId xmlns:p14="http://schemas.microsoft.com/office/powerpoint/2010/main" val="100035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0520" y="1015959"/>
            <a:ext cx="5334618" cy="751622"/>
          </a:xfrm>
        </p:spPr>
        <p:txBody>
          <a:bodyPr>
            <a:normAutofit fontScale="90000"/>
          </a:bodyPr>
          <a:lstStyle/>
          <a:p>
            <a:r>
              <a:rPr lang="ja-JP" altLang="en-US" b="1" dirty="0"/>
              <a:t>本研究</a:t>
            </a:r>
            <a:r>
              <a:rPr lang="ja-JP" altLang="en-US" b="1" dirty="0" smtClean="0"/>
              <a:t>のアプロー</a:t>
            </a:r>
            <a:r>
              <a:rPr lang="ja-JP" altLang="en-US" b="1" dirty="0"/>
              <a:t>チ</a:t>
            </a:r>
            <a:endParaRPr kumimoji="1" lang="ja-JP" altLang="en-US" b="1" dirty="0"/>
          </a:p>
        </p:txBody>
      </p:sp>
      <p:sp>
        <p:nvSpPr>
          <p:cNvPr id="3" name="コンテンツ プレースホルダー 2"/>
          <p:cNvSpPr>
            <a:spLocks noGrp="1"/>
          </p:cNvSpPr>
          <p:nvPr>
            <p:ph idx="1"/>
          </p:nvPr>
        </p:nvSpPr>
        <p:spPr>
          <a:xfrm>
            <a:off x="880520" y="1837232"/>
            <a:ext cx="7603640" cy="1165320"/>
          </a:xfrm>
        </p:spPr>
        <p:txBody>
          <a:bodyPr>
            <a:noAutofit/>
          </a:bodyPr>
          <a:lstStyle/>
          <a:p>
            <a:pPr>
              <a:buFont typeface="Wingdings" panose="05000000000000000000" pitchFamily="2" charset="2"/>
              <a:buChar char="l"/>
            </a:pPr>
            <a:r>
              <a:rPr lang="ja-JP" altLang="en-US" dirty="0" smtClean="0"/>
              <a:t>英語リスニング問題の音源に，地域発音による英語音声を用いる．</a:t>
            </a:r>
            <a:endParaRPr lang="en-US" altLang="ja-JP" dirty="0" smtClean="0"/>
          </a:p>
          <a:p>
            <a:pPr>
              <a:buFont typeface="Wingdings" panose="05000000000000000000" pitchFamily="2" charset="2"/>
              <a:buChar char="l"/>
            </a:pPr>
            <a:r>
              <a:rPr lang="ja-JP" altLang="en-US" dirty="0" smtClean="0"/>
              <a:t>英語リスニング問題の</a:t>
            </a:r>
            <a:r>
              <a:rPr lang="ja-JP" altLang="en-US" dirty="0"/>
              <a:t>難易度</a:t>
            </a:r>
            <a:r>
              <a:rPr lang="ja-JP" altLang="en-US" dirty="0" smtClean="0"/>
              <a:t>設定における指標に，</a:t>
            </a:r>
            <a:r>
              <a:rPr lang="ja-JP" altLang="en-US" b="1" dirty="0" smtClean="0"/>
              <a:t>地域発音英語の音声の聞き取りやすさ，聞き取りづらさ</a:t>
            </a:r>
            <a:r>
              <a:rPr lang="ja-JP" altLang="en-US" dirty="0" smtClean="0"/>
              <a:t>を用いる．</a:t>
            </a:r>
            <a:endParaRPr lang="en-US" altLang="ja-JP" dirty="0" smtClean="0"/>
          </a:p>
        </p:txBody>
      </p:sp>
      <p:sp>
        <p:nvSpPr>
          <p:cNvPr id="4" name="スライド番号プレースホルダー 3"/>
          <p:cNvSpPr>
            <a:spLocks noGrp="1"/>
          </p:cNvSpPr>
          <p:nvPr>
            <p:ph type="sldNum" sz="quarter" idx="12"/>
          </p:nvPr>
        </p:nvSpPr>
        <p:spPr/>
        <p:txBody>
          <a:bodyPr/>
          <a:lstStyle/>
          <a:p>
            <a:fld id="{D1B42CCC-D459-463F-81BF-ACC42CAE3D06}" type="slidenum">
              <a:rPr lang="ja-JP" altLang="en-US" smtClean="0"/>
              <a:t>31</a:t>
            </a:fld>
            <a:endParaRPr lang="ja-JP" altLang="en-US" dirty="0"/>
          </a:p>
        </p:txBody>
      </p:sp>
      <p:sp>
        <p:nvSpPr>
          <p:cNvPr id="5" name="下矢印 4"/>
          <p:cNvSpPr/>
          <p:nvPr/>
        </p:nvSpPr>
        <p:spPr>
          <a:xfrm>
            <a:off x="3972690" y="5076754"/>
            <a:ext cx="406234" cy="332002"/>
          </a:xfrm>
          <a:prstGeom prst="downArrow">
            <a:avLst>
              <a:gd name="adj1" fmla="val 50000"/>
              <a:gd name="adj2" fmla="val 469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730908" y="5408756"/>
            <a:ext cx="7678455" cy="707886"/>
          </a:xfrm>
          <a:prstGeom prst="rect">
            <a:avLst/>
          </a:prstGeom>
          <a:noFill/>
          <a:ln>
            <a:solidFill>
              <a:schemeClr val="accent1"/>
            </a:solidFill>
          </a:ln>
        </p:spPr>
        <p:txBody>
          <a:bodyPr wrap="square" rtlCol="0">
            <a:spAutoFit/>
          </a:bodyPr>
          <a:lstStyle/>
          <a:p>
            <a:r>
              <a:rPr lang="ja-JP" altLang="en-US" sz="2000" b="1" dirty="0" smtClean="0">
                <a:solidFill>
                  <a:srgbClr val="FF0000"/>
                </a:solidFill>
              </a:rPr>
              <a:t>地域発音英語の特徴を学習することができる．</a:t>
            </a:r>
            <a:endParaRPr lang="en-US" altLang="ja-JP" sz="2000" b="1" dirty="0" smtClean="0">
              <a:solidFill>
                <a:srgbClr val="FF0000"/>
              </a:solidFill>
            </a:endParaRPr>
          </a:p>
          <a:p>
            <a:r>
              <a:rPr lang="ja-JP" altLang="en-US" sz="2000" b="1" dirty="0" smtClean="0">
                <a:solidFill>
                  <a:srgbClr val="FF0000"/>
                </a:solidFill>
              </a:rPr>
              <a:t>学習者</a:t>
            </a:r>
            <a:r>
              <a:rPr lang="ja-JP" altLang="en-US" sz="2000" b="1" dirty="0">
                <a:solidFill>
                  <a:srgbClr val="FF0000"/>
                </a:solidFill>
              </a:rPr>
              <a:t>の学習意欲を維持できる状態で学習を</a:t>
            </a:r>
            <a:r>
              <a:rPr lang="ja-JP" altLang="en-US" sz="2000" b="1" dirty="0" smtClean="0">
                <a:solidFill>
                  <a:srgbClr val="FF0000"/>
                </a:solidFill>
              </a:rPr>
              <a:t>進める</a:t>
            </a:r>
            <a:r>
              <a:rPr lang="ja-JP" altLang="en-US" sz="2000" b="1" dirty="0">
                <a:solidFill>
                  <a:srgbClr val="FF0000"/>
                </a:solidFill>
              </a:rPr>
              <a:t>ことが</a:t>
            </a:r>
            <a:r>
              <a:rPr lang="ja-JP" altLang="en-US" sz="2000" b="1" dirty="0" smtClean="0">
                <a:solidFill>
                  <a:srgbClr val="FF0000"/>
                </a:solidFill>
              </a:rPr>
              <a:t>できる．</a:t>
            </a:r>
            <a:endParaRPr lang="en-US" altLang="ja-JP" sz="2000" b="1" dirty="0">
              <a:solidFill>
                <a:srgbClr val="FF0000"/>
              </a:solidFill>
            </a:endParaRPr>
          </a:p>
        </p:txBody>
      </p:sp>
      <p:graphicFrame>
        <p:nvGraphicFramePr>
          <p:cNvPr id="7" name="表 6"/>
          <p:cNvGraphicFramePr>
            <a:graphicFrameLocks noGrp="1"/>
          </p:cNvGraphicFramePr>
          <p:nvPr>
            <p:extLst>
              <p:ext uri="{D42A27DB-BD31-4B8C-83A1-F6EECF244321}">
                <p14:modId xmlns:p14="http://schemas.microsoft.com/office/powerpoint/2010/main" val="857867482"/>
              </p:ext>
            </p:extLst>
          </p:nvPr>
        </p:nvGraphicFramePr>
        <p:xfrm>
          <a:off x="1727253" y="3374879"/>
          <a:ext cx="5698091" cy="1507859"/>
        </p:xfrm>
        <a:graphic>
          <a:graphicData uri="http://schemas.openxmlformats.org/drawingml/2006/table">
            <a:tbl>
              <a:tblPr firstRow="1" bandRow="1">
                <a:tableStyleId>{5C22544A-7EE6-4342-B048-85BDC9FD1C3A}</a:tableStyleId>
              </a:tblPr>
              <a:tblGrid>
                <a:gridCol w="1359154">
                  <a:extLst>
                    <a:ext uri="{9D8B030D-6E8A-4147-A177-3AD203B41FA5}">
                      <a16:colId xmlns:a16="http://schemas.microsoft.com/office/drawing/2014/main" val="1949732966"/>
                    </a:ext>
                  </a:extLst>
                </a:gridCol>
                <a:gridCol w="745880">
                  <a:extLst>
                    <a:ext uri="{9D8B030D-6E8A-4147-A177-3AD203B41FA5}">
                      <a16:colId xmlns:a16="http://schemas.microsoft.com/office/drawing/2014/main" val="3443114911"/>
                    </a:ext>
                  </a:extLst>
                </a:gridCol>
                <a:gridCol w="1099239">
                  <a:extLst>
                    <a:ext uri="{9D8B030D-6E8A-4147-A177-3AD203B41FA5}">
                      <a16:colId xmlns:a16="http://schemas.microsoft.com/office/drawing/2014/main" val="254287163"/>
                    </a:ext>
                  </a:extLst>
                </a:gridCol>
                <a:gridCol w="1221971">
                  <a:extLst>
                    <a:ext uri="{9D8B030D-6E8A-4147-A177-3AD203B41FA5}">
                      <a16:colId xmlns:a16="http://schemas.microsoft.com/office/drawing/2014/main" val="2785999742"/>
                    </a:ext>
                  </a:extLst>
                </a:gridCol>
                <a:gridCol w="1271847">
                  <a:extLst>
                    <a:ext uri="{9D8B030D-6E8A-4147-A177-3AD203B41FA5}">
                      <a16:colId xmlns:a16="http://schemas.microsoft.com/office/drawing/2014/main" val="2522379048"/>
                    </a:ext>
                  </a:extLst>
                </a:gridCol>
              </a:tblGrid>
              <a:tr h="349940">
                <a:tc>
                  <a:txBody>
                    <a:bodyPr/>
                    <a:lstStyle/>
                    <a:p>
                      <a:pPr algn="ctr" fontAlgn="ctr"/>
                      <a:r>
                        <a:rPr lang="ja-JP" altLang="en-US" sz="1400" u="none" strike="noStrike" dirty="0">
                          <a:effectLst/>
                        </a:rPr>
                        <a:t>難易度＼変更点</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空欄個数</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音声スピード</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smtClean="0">
                          <a:effectLst/>
                        </a:rPr>
                        <a:t>問題の種類</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l"/>
                      <a:r>
                        <a:rPr kumimoji="1" lang="ja-JP" altLang="en-US" sz="1400" b="1" u="sng" dirty="0" smtClean="0">
                          <a:solidFill>
                            <a:srgbClr val="FF0000"/>
                          </a:solidFill>
                        </a:rPr>
                        <a:t>音声の種類</a:t>
                      </a:r>
                      <a:endParaRPr kumimoji="1" lang="ja-JP" altLang="en-US" sz="1400" b="1" u="sng" dirty="0">
                        <a:solidFill>
                          <a:srgbClr val="FF0000"/>
                        </a:solidFill>
                      </a:endParaRPr>
                    </a:p>
                  </a:txBody>
                  <a:tcPr/>
                </a:tc>
                <a:extLst>
                  <a:ext uri="{0D108BD9-81ED-4DB2-BD59-A6C34878D82A}">
                    <a16:rowId xmlns:a16="http://schemas.microsoft.com/office/drawing/2014/main" val="503313645"/>
                  </a:ext>
                </a:extLst>
              </a:tr>
              <a:tr h="385973">
                <a:tc>
                  <a:txBody>
                    <a:bodyPr/>
                    <a:lstStyle/>
                    <a:p>
                      <a:pPr algn="ctr" fontAlgn="ctr"/>
                      <a:r>
                        <a:rPr lang="ja-JP" altLang="en-US" sz="1400" u="none" strike="noStrike" dirty="0">
                          <a:effectLst/>
                        </a:rPr>
                        <a:t>初級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5~10</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ゆっくり</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短文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聞き取り容易</a:t>
                      </a:r>
                      <a:endParaRPr kumimoji="1" lang="ja-JP" altLang="en-US" sz="1400" b="1" u="sng" dirty="0"/>
                    </a:p>
                  </a:txBody>
                  <a:tcPr/>
                </a:tc>
                <a:extLst>
                  <a:ext uri="{0D108BD9-81ED-4DB2-BD59-A6C34878D82A}">
                    <a16:rowId xmlns:a16="http://schemas.microsoft.com/office/drawing/2014/main" val="335460709"/>
                  </a:ext>
                </a:extLst>
              </a:tr>
              <a:tr h="385973">
                <a:tc>
                  <a:txBody>
                    <a:bodyPr/>
                    <a:lstStyle/>
                    <a:p>
                      <a:pPr algn="ctr" fontAlgn="ctr"/>
                      <a:r>
                        <a:rPr lang="ja-JP" altLang="en-US" sz="1400" u="none" strike="noStrike" dirty="0">
                          <a:effectLst/>
                        </a:rPr>
                        <a:t>中級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10~15</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普通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短い会話</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聞き取り普通</a:t>
                      </a:r>
                      <a:endParaRPr kumimoji="1" lang="ja-JP" altLang="en-US" sz="1400" b="1" u="sng" dirty="0"/>
                    </a:p>
                  </a:txBody>
                  <a:tcPr/>
                </a:tc>
                <a:extLst>
                  <a:ext uri="{0D108BD9-81ED-4DB2-BD59-A6C34878D82A}">
                    <a16:rowId xmlns:a16="http://schemas.microsoft.com/office/drawing/2014/main" val="1949505282"/>
                  </a:ext>
                </a:extLst>
              </a:tr>
              <a:tr h="385973">
                <a:tc>
                  <a:txBody>
                    <a:bodyPr/>
                    <a:lstStyle/>
                    <a:p>
                      <a:pPr algn="ctr" fontAlgn="ctr"/>
                      <a:r>
                        <a:rPr lang="ja-JP" altLang="en-US" sz="1400" u="none" strike="noStrike" dirty="0">
                          <a:effectLst/>
                        </a:rPr>
                        <a:t>上級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15~20</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速い</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長文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聞き取り難解</a:t>
                      </a:r>
                      <a:endParaRPr kumimoji="1" lang="ja-JP" altLang="en-US" sz="1400" b="1" u="sng" dirty="0"/>
                    </a:p>
                  </a:txBody>
                  <a:tcPr/>
                </a:tc>
                <a:extLst>
                  <a:ext uri="{0D108BD9-81ED-4DB2-BD59-A6C34878D82A}">
                    <a16:rowId xmlns:a16="http://schemas.microsoft.com/office/drawing/2014/main" val="2354800864"/>
                  </a:ext>
                </a:extLst>
              </a:tr>
            </a:tbl>
          </a:graphicData>
        </a:graphic>
      </p:graphicFrame>
      <p:sp>
        <p:nvSpPr>
          <p:cNvPr id="8" name="テキスト ボックス 7"/>
          <p:cNvSpPr txBox="1"/>
          <p:nvPr/>
        </p:nvSpPr>
        <p:spPr>
          <a:xfrm>
            <a:off x="1227733" y="3333813"/>
            <a:ext cx="601710" cy="338554"/>
          </a:xfrm>
          <a:prstGeom prst="rect">
            <a:avLst/>
          </a:prstGeom>
          <a:noFill/>
        </p:spPr>
        <p:txBody>
          <a:bodyPr wrap="square" rtlCol="0">
            <a:spAutoFit/>
          </a:bodyPr>
          <a:lstStyle/>
          <a:p>
            <a:r>
              <a:rPr kumimoji="1" lang="en-US" altLang="ja-JP" sz="1600" dirty="0" smtClean="0"/>
              <a:t>EX)</a:t>
            </a:r>
            <a:endParaRPr kumimoji="1" lang="ja-JP" altLang="en-US" sz="1600" dirty="0"/>
          </a:p>
        </p:txBody>
      </p:sp>
      <p:sp>
        <p:nvSpPr>
          <p:cNvPr id="10" name="左大かっこ 9"/>
          <p:cNvSpPr/>
          <p:nvPr/>
        </p:nvSpPr>
        <p:spPr>
          <a:xfrm rot="5400000">
            <a:off x="3892203" y="1133745"/>
            <a:ext cx="85950" cy="441585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358179" y="3072204"/>
            <a:ext cx="955334" cy="261610"/>
          </a:xfrm>
          <a:prstGeom prst="rect">
            <a:avLst/>
          </a:prstGeom>
          <a:noFill/>
        </p:spPr>
        <p:txBody>
          <a:bodyPr wrap="square" rtlCol="0">
            <a:spAutoFit/>
          </a:bodyPr>
          <a:lstStyle/>
          <a:p>
            <a:r>
              <a:rPr kumimoji="1" lang="ja-JP" altLang="en-US" sz="1100" dirty="0" smtClean="0"/>
              <a:t>既存の指標</a:t>
            </a:r>
            <a:endParaRPr kumimoji="1" lang="ja-JP" altLang="en-US" sz="1100" dirty="0"/>
          </a:p>
        </p:txBody>
      </p:sp>
      <p:sp>
        <p:nvSpPr>
          <p:cNvPr id="13" name="左大かっこ 12"/>
          <p:cNvSpPr/>
          <p:nvPr/>
        </p:nvSpPr>
        <p:spPr>
          <a:xfrm rot="5400000">
            <a:off x="6741249" y="2700550"/>
            <a:ext cx="85949" cy="12822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p:cNvSpPr txBox="1"/>
          <p:nvPr/>
        </p:nvSpPr>
        <p:spPr>
          <a:xfrm>
            <a:off x="6306557" y="3072203"/>
            <a:ext cx="955334" cy="261610"/>
          </a:xfrm>
          <a:prstGeom prst="rect">
            <a:avLst/>
          </a:prstGeom>
          <a:noFill/>
        </p:spPr>
        <p:txBody>
          <a:bodyPr wrap="square" rtlCol="0">
            <a:spAutoFit/>
          </a:bodyPr>
          <a:lstStyle/>
          <a:p>
            <a:r>
              <a:rPr kumimoji="1" lang="ja-JP" altLang="en-US" sz="1100" dirty="0" smtClean="0"/>
              <a:t>新しい指標</a:t>
            </a:r>
            <a:endParaRPr kumimoji="1" lang="ja-JP" altLang="en-US" sz="1100" dirty="0"/>
          </a:p>
        </p:txBody>
      </p:sp>
    </p:spTree>
    <p:extLst>
      <p:ext uri="{BB962C8B-B14F-4D97-AF65-F5344CB8AC3E}">
        <p14:creationId xmlns:p14="http://schemas.microsoft.com/office/powerpoint/2010/main" val="3088414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7490" y="988984"/>
            <a:ext cx="4488077" cy="769711"/>
          </a:xfrm>
        </p:spPr>
        <p:txBody>
          <a:bodyPr>
            <a:normAutofit/>
          </a:bodyPr>
          <a:lstStyle/>
          <a:p>
            <a:r>
              <a:rPr kumimoji="1" lang="ja-JP" altLang="en-US" sz="4400" b="1" dirty="0" smtClean="0"/>
              <a:t>研究課題</a:t>
            </a:r>
            <a:endParaRPr kumimoji="1" lang="ja-JP" altLang="en-US" sz="4400" b="1" dirty="0"/>
          </a:p>
        </p:txBody>
      </p:sp>
      <p:sp>
        <p:nvSpPr>
          <p:cNvPr id="3" name="コンテンツ プレースホルダー 2"/>
          <p:cNvSpPr>
            <a:spLocks noGrp="1"/>
          </p:cNvSpPr>
          <p:nvPr>
            <p:ph idx="1"/>
          </p:nvPr>
        </p:nvSpPr>
        <p:spPr>
          <a:xfrm>
            <a:off x="907490" y="1838324"/>
            <a:ext cx="7973067" cy="3398694"/>
          </a:xfrm>
        </p:spPr>
        <p:txBody>
          <a:bodyPr>
            <a:noAutofit/>
          </a:bodyPr>
          <a:lstStyle/>
          <a:p>
            <a:pPr>
              <a:buFont typeface="Wingdings" panose="05000000000000000000" pitchFamily="2" charset="2"/>
              <a:buChar char="l"/>
            </a:pPr>
            <a:r>
              <a:rPr lang="ja-JP" altLang="en-US" dirty="0" smtClean="0"/>
              <a:t>重要となりつつあるアジア諸国でも通じる</a:t>
            </a:r>
            <a:r>
              <a:rPr lang="ja-JP" altLang="en-US" b="1" u="sng" dirty="0" smtClean="0"/>
              <a:t>実践的な英語力を身につけるために，地域発音英語を学習することが必要．</a:t>
            </a:r>
            <a:endParaRPr lang="en-US" altLang="ja-JP" b="1" u="sng" dirty="0"/>
          </a:p>
          <a:p>
            <a:pPr marL="0" indent="0">
              <a:buNone/>
            </a:pPr>
            <a:r>
              <a:rPr lang="ja-JP" altLang="en-US" dirty="0" smtClean="0"/>
              <a:t>→</a:t>
            </a:r>
            <a:r>
              <a:rPr lang="ja-JP" altLang="en-US" dirty="0"/>
              <a:t>通常の英語リスニング学習では，欧米英語による音源が用いられていることが</a:t>
            </a:r>
            <a:r>
              <a:rPr lang="ja-JP" altLang="en-US" dirty="0" smtClean="0"/>
              <a:t>多い．</a:t>
            </a:r>
            <a:endParaRPr lang="en-US" altLang="ja-JP" dirty="0" smtClean="0"/>
          </a:p>
          <a:p>
            <a:pPr marL="0" indent="0">
              <a:buNone/>
            </a:pPr>
            <a:endParaRPr lang="en-US" altLang="ja-JP" dirty="0" smtClean="0"/>
          </a:p>
          <a:p>
            <a:pPr>
              <a:buFont typeface="Wingdings" panose="05000000000000000000" pitchFamily="2" charset="2"/>
              <a:buChar char="l"/>
            </a:pPr>
            <a:r>
              <a:rPr lang="ja-JP" altLang="en-US" dirty="0"/>
              <a:t>学習意欲持続のため，</a:t>
            </a:r>
            <a:r>
              <a:rPr lang="ja-JP" altLang="en-US" b="1" u="sng" dirty="0">
                <a:solidFill>
                  <a:schemeClr val="tx1"/>
                </a:solidFill>
              </a:rPr>
              <a:t>学習者に応じて適切な難易度の問題</a:t>
            </a:r>
            <a:r>
              <a:rPr lang="ja-JP" altLang="en-US" b="1" u="sng" dirty="0" smtClean="0">
                <a:solidFill>
                  <a:schemeClr val="tx1"/>
                </a:solidFill>
              </a:rPr>
              <a:t>*</a:t>
            </a:r>
            <a:r>
              <a:rPr lang="ja-JP" altLang="en-US" b="1" u="sng" dirty="0">
                <a:solidFill>
                  <a:schemeClr val="tx1"/>
                </a:solidFill>
              </a:rPr>
              <a:t>を</a:t>
            </a:r>
            <a:r>
              <a:rPr lang="ja-JP" altLang="en-US" b="1" u="sng" dirty="0" smtClean="0">
                <a:solidFill>
                  <a:schemeClr val="tx1"/>
                </a:solidFill>
              </a:rPr>
              <a:t>提供</a:t>
            </a:r>
            <a:r>
              <a:rPr lang="ja-JP" altLang="en-US" b="1" u="sng" dirty="0">
                <a:solidFill>
                  <a:schemeClr val="tx1"/>
                </a:solidFill>
              </a:rPr>
              <a:t>すること</a:t>
            </a:r>
            <a:r>
              <a:rPr lang="ja-JP" altLang="en-US" b="1" u="sng" dirty="0" smtClean="0">
                <a:solidFill>
                  <a:schemeClr val="tx1"/>
                </a:solidFill>
              </a:rPr>
              <a:t>が必要．</a:t>
            </a:r>
            <a:endParaRPr lang="en-US" altLang="ja-JP" b="1" u="sng" dirty="0" smtClean="0">
              <a:solidFill>
                <a:schemeClr val="tx1"/>
              </a:solidFill>
            </a:endParaRPr>
          </a:p>
          <a:p>
            <a:pPr marL="0" indent="0">
              <a:buNone/>
            </a:pPr>
            <a:r>
              <a:rPr lang="ja-JP" altLang="en-US" dirty="0" smtClean="0">
                <a:solidFill>
                  <a:schemeClr val="tx1"/>
                </a:solidFill>
              </a:rPr>
              <a:t>→既存の手法では，音声の聞き取りやすさに関する指標を用いたものは少ない．</a:t>
            </a:r>
            <a:endParaRPr lang="en-US" altLang="ja-JP"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3D6F95CD-71FC-45ED-B69C-FD24C801F877}" type="slidenum">
              <a:rPr lang="ja-JP" altLang="en-US" smtClean="0"/>
              <a:t>32</a:t>
            </a:fld>
            <a:endParaRPr lang="ja-JP" altLang="en-US" dirty="0"/>
          </a:p>
        </p:txBody>
      </p:sp>
      <p:sp>
        <p:nvSpPr>
          <p:cNvPr id="7" name="テキスト ボックス 6"/>
          <p:cNvSpPr txBox="1"/>
          <p:nvPr/>
        </p:nvSpPr>
        <p:spPr>
          <a:xfrm>
            <a:off x="1569176" y="5498276"/>
            <a:ext cx="6176356" cy="584775"/>
          </a:xfrm>
          <a:prstGeom prst="rect">
            <a:avLst/>
          </a:prstGeom>
          <a:noFill/>
          <a:ln>
            <a:solidFill>
              <a:schemeClr val="accent1"/>
            </a:solidFill>
          </a:ln>
        </p:spPr>
        <p:txBody>
          <a:bodyPr wrap="square" rtlCol="0">
            <a:spAutoFit/>
          </a:bodyPr>
          <a:lstStyle/>
          <a:p>
            <a:r>
              <a:rPr kumimoji="1" lang="ja-JP" altLang="en-US" sz="1600" dirty="0" smtClean="0"/>
              <a:t>*本研究における「問題の難易度」とは，問題の内容や音声スピードといった指標を変化させることによる難易度の</a:t>
            </a:r>
            <a:r>
              <a:rPr lang="ja-JP" altLang="en-US" sz="1600" dirty="0"/>
              <a:t>事</a:t>
            </a:r>
            <a:r>
              <a:rPr kumimoji="1" lang="ja-JP" altLang="en-US" sz="1600" dirty="0" smtClean="0"/>
              <a:t>を指す．</a:t>
            </a:r>
            <a:endParaRPr kumimoji="1" lang="ja-JP" altLang="en-US" sz="1600" dirty="0"/>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26" y="5498276"/>
            <a:ext cx="609600" cy="609600"/>
          </a:xfrm>
          <a:prstGeom prst="rect">
            <a:avLst/>
          </a:prstGeom>
        </p:spPr>
      </p:pic>
      <p:sp>
        <p:nvSpPr>
          <p:cNvPr id="16" name="テキスト ボックス 15"/>
          <p:cNvSpPr txBox="1"/>
          <p:nvPr/>
        </p:nvSpPr>
        <p:spPr>
          <a:xfrm>
            <a:off x="7755771" y="5663736"/>
            <a:ext cx="798022" cy="369332"/>
          </a:xfrm>
          <a:prstGeom prst="rect">
            <a:avLst/>
          </a:prstGeom>
          <a:noFill/>
        </p:spPr>
        <p:txBody>
          <a:bodyPr wrap="square" rtlCol="0">
            <a:spAutoFit/>
          </a:bodyPr>
          <a:lstStyle/>
          <a:p>
            <a:r>
              <a:rPr kumimoji="1" lang="ja-JP" altLang="en-US" dirty="0" smtClean="0"/>
              <a:t>♪♪</a:t>
            </a:r>
            <a:endParaRPr kumimoji="1" lang="ja-JP" altLang="en-US" dirty="0"/>
          </a:p>
        </p:txBody>
      </p:sp>
    </p:spTree>
    <p:extLst>
      <p:ext uri="{BB962C8B-B14F-4D97-AF65-F5344CB8AC3E}">
        <p14:creationId xmlns:p14="http://schemas.microsoft.com/office/powerpoint/2010/main" val="3089634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0222" y="1047874"/>
            <a:ext cx="6589199" cy="703203"/>
          </a:xfrm>
        </p:spPr>
        <p:txBody>
          <a:bodyPr>
            <a:normAutofit fontScale="90000"/>
          </a:bodyPr>
          <a:lstStyle/>
          <a:p>
            <a:r>
              <a:rPr kumimoji="1" lang="ja-JP" altLang="en-US" b="1" dirty="0" smtClean="0"/>
              <a:t>提案方式　</a:t>
            </a:r>
            <a:r>
              <a:rPr kumimoji="1" lang="en-US" altLang="ja-JP" b="1" dirty="0" smtClean="0"/>
              <a:t>-</a:t>
            </a:r>
            <a:r>
              <a:rPr kumimoji="1" lang="ja-JP" altLang="en-US" b="1" dirty="0" smtClean="0"/>
              <a:t>学習履歴</a:t>
            </a:r>
            <a:r>
              <a:rPr kumimoji="1" lang="en-US" altLang="ja-JP" b="1" dirty="0" smtClean="0"/>
              <a:t>‐</a:t>
            </a:r>
            <a:endParaRPr kumimoji="1" lang="ja-JP" altLang="en-US" b="1" dirty="0"/>
          </a:p>
        </p:txBody>
      </p:sp>
      <p:graphicFrame>
        <p:nvGraphicFramePr>
          <p:cNvPr id="9" name="コンテンツ プレースホルダー 8"/>
          <p:cNvGraphicFramePr>
            <a:graphicFrameLocks noGrp="1"/>
          </p:cNvGraphicFramePr>
          <p:nvPr>
            <p:ph idx="1"/>
            <p:extLst>
              <p:ext uri="{D42A27DB-BD31-4B8C-83A1-F6EECF244321}">
                <p14:modId xmlns:p14="http://schemas.microsoft.com/office/powerpoint/2010/main" val="3881015582"/>
              </p:ext>
            </p:extLst>
          </p:nvPr>
        </p:nvGraphicFramePr>
        <p:xfrm>
          <a:off x="880222" y="2654318"/>
          <a:ext cx="7651457" cy="2244254"/>
        </p:xfrm>
        <a:graphic>
          <a:graphicData uri="http://schemas.openxmlformats.org/drawingml/2006/table">
            <a:tbl>
              <a:tblPr>
                <a:tableStyleId>{5C22544A-7EE6-4342-B048-85BDC9FD1C3A}</a:tableStyleId>
              </a:tblPr>
              <a:tblGrid>
                <a:gridCol w="1842393">
                  <a:extLst>
                    <a:ext uri="{9D8B030D-6E8A-4147-A177-3AD203B41FA5}">
                      <a16:colId xmlns:a16="http://schemas.microsoft.com/office/drawing/2014/main" val="20000"/>
                    </a:ext>
                  </a:extLst>
                </a:gridCol>
                <a:gridCol w="1698833">
                  <a:extLst>
                    <a:ext uri="{9D8B030D-6E8A-4147-A177-3AD203B41FA5}">
                      <a16:colId xmlns:a16="http://schemas.microsoft.com/office/drawing/2014/main" val="20001"/>
                    </a:ext>
                  </a:extLst>
                </a:gridCol>
                <a:gridCol w="1327472">
                  <a:extLst>
                    <a:ext uri="{9D8B030D-6E8A-4147-A177-3AD203B41FA5}">
                      <a16:colId xmlns:a16="http://schemas.microsoft.com/office/drawing/2014/main" val="20002"/>
                    </a:ext>
                  </a:extLst>
                </a:gridCol>
                <a:gridCol w="1782666">
                  <a:extLst>
                    <a:ext uri="{9D8B030D-6E8A-4147-A177-3AD203B41FA5}">
                      <a16:colId xmlns:a16="http://schemas.microsoft.com/office/drawing/2014/main" val="861775973"/>
                    </a:ext>
                  </a:extLst>
                </a:gridCol>
                <a:gridCol w="1000093">
                  <a:extLst>
                    <a:ext uri="{9D8B030D-6E8A-4147-A177-3AD203B41FA5}">
                      <a16:colId xmlns:a16="http://schemas.microsoft.com/office/drawing/2014/main" val="20004"/>
                    </a:ext>
                  </a:extLst>
                </a:gridCol>
              </a:tblGrid>
              <a:tr h="675767">
                <a:tc>
                  <a:txBody>
                    <a:bodyPr/>
                    <a:lstStyle/>
                    <a:p>
                      <a:pPr algn="l" fontAlgn="ctr"/>
                      <a:r>
                        <a:rPr lang="ja-JP" altLang="en-US" sz="1600" u="none" strike="noStrike" dirty="0" smtClean="0">
                          <a:solidFill>
                            <a:schemeClr val="tx1"/>
                          </a:solidFill>
                          <a:effectLst/>
                        </a:rPr>
                        <a:t>単語別</a:t>
                      </a:r>
                      <a:r>
                        <a:rPr lang="ja-JP" sz="1600" u="none" strike="noStrike" dirty="0" smtClean="0">
                          <a:solidFill>
                            <a:schemeClr val="tx1"/>
                          </a:solidFill>
                          <a:effectLst/>
                        </a:rPr>
                        <a:t>解答</a:t>
                      </a:r>
                      <a:r>
                        <a:rPr lang="ja-JP" sz="1600" u="none" strike="noStrike" dirty="0">
                          <a:solidFill>
                            <a:schemeClr val="tx1"/>
                          </a:solidFill>
                          <a:effectLst/>
                        </a:rPr>
                        <a:t>履歴</a:t>
                      </a:r>
                      <a:endParaRPr lang="ja-JP" sz="16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sz="1600" u="none" strike="noStrike" dirty="0">
                          <a:effectLst/>
                        </a:rPr>
                        <a:t>誤答した空欄個数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sz="1600" u="none" strike="noStrike" dirty="0">
                          <a:effectLst/>
                        </a:rPr>
                        <a:t>誤答単語</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sz="1600" u="none" strike="noStrike" dirty="0">
                          <a:effectLst/>
                        </a:rPr>
                        <a:t>誤答単語ごとの数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75767">
                <a:tc>
                  <a:txBody>
                    <a:bodyPr/>
                    <a:lstStyle/>
                    <a:p>
                      <a:pPr algn="l" fontAlgn="ctr"/>
                      <a:r>
                        <a:rPr lang="ja-JP" altLang="en-US" sz="1600" b="0" i="0" u="none" strike="noStrike" dirty="0" smtClean="0">
                          <a:solidFill>
                            <a:schemeClr val="tx1"/>
                          </a:solidFill>
                          <a:effectLst/>
                          <a:latin typeface="+mn-ea"/>
                          <a:ea typeface="+mn-ea"/>
                        </a:rPr>
                        <a:t>正答率</a:t>
                      </a:r>
                      <a:endParaRPr lang="ja-JP" sz="1600" b="0" i="0" u="none" strike="noStrike" dirty="0">
                        <a:solidFill>
                          <a:schemeClr val="tx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altLang="en-US" sz="1600" b="0" i="0" u="none" strike="noStrike" dirty="0" smtClean="0">
                          <a:solidFill>
                            <a:srgbClr val="000000"/>
                          </a:solidFill>
                          <a:effectLst/>
                          <a:latin typeface="+mn-ea"/>
                          <a:ea typeface="+mn-ea"/>
                        </a:rPr>
                        <a:t>音声別正答率</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b="0" i="0" u="none" strike="noStrike" dirty="0" smtClean="0">
                          <a:solidFill>
                            <a:srgbClr val="000000"/>
                          </a:solidFill>
                          <a:effectLst/>
                          <a:latin typeface="+mn-ea"/>
                          <a:ea typeface="+mn-ea"/>
                        </a:rPr>
                        <a:t>地域別正答率</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b="0" i="0" u="none" strike="noStrike" dirty="0" smtClean="0">
                          <a:solidFill>
                            <a:srgbClr val="000000"/>
                          </a:solidFill>
                          <a:effectLst/>
                          <a:latin typeface="+mn-ea"/>
                          <a:ea typeface="+mn-ea"/>
                        </a:rPr>
                        <a:t>ランキング</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704538"/>
                  </a:ext>
                </a:extLst>
              </a:tr>
              <a:tr h="892720">
                <a:tc>
                  <a:txBody>
                    <a:bodyPr/>
                    <a:lstStyle/>
                    <a:p>
                      <a:pPr algn="l" fontAlgn="ctr"/>
                      <a:r>
                        <a:rPr lang="ja-JP" sz="1600" u="none" strike="noStrike" dirty="0">
                          <a:solidFill>
                            <a:schemeClr val="tx1"/>
                          </a:solidFill>
                          <a:effectLst/>
                        </a:rPr>
                        <a:t>学習頻度</a:t>
                      </a:r>
                      <a:endParaRPr lang="ja-JP" sz="16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altLang="en-US" sz="1600" u="none" strike="noStrike" dirty="0" smtClean="0">
                          <a:effectLst/>
                        </a:rPr>
                        <a:t>連続</a:t>
                      </a:r>
                      <a:r>
                        <a:rPr lang="ja-JP" sz="1600" u="none" strike="noStrike" dirty="0" smtClean="0">
                          <a:effectLst/>
                        </a:rPr>
                        <a:t>学習時間</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l" fontAlgn="ctr"/>
                      <a:r>
                        <a:rPr lang="ja-JP" sz="1600" u="none" strike="noStrike" dirty="0">
                          <a:effectLst/>
                        </a:rPr>
                        <a:t>学習者ごとのログイン日数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kumimoji="1" lang="ja-JP"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ja-JP" sz="1600" u="none" strike="noStrike" dirty="0" smtClean="0">
                        <a:effectLst/>
                      </a:endParaRPr>
                    </a:p>
                    <a:p>
                      <a:pPr marL="0" marR="0" indent="0" algn="l" defTabSz="914400" rtl="0" eaLnBrk="1" fontAlgn="ctr" latinLnBrk="0" hangingPunct="1">
                        <a:lnSpc>
                          <a:spcPct val="100000"/>
                        </a:lnSpc>
                        <a:spcBef>
                          <a:spcPts val="0"/>
                        </a:spcBef>
                        <a:spcAft>
                          <a:spcPts val="0"/>
                        </a:spcAft>
                        <a:buClrTx/>
                        <a:buSzTx/>
                        <a:buFontTx/>
                        <a:buNone/>
                        <a:tabLst/>
                        <a:defRPr/>
                      </a:pPr>
                      <a:r>
                        <a:rPr lang="ja-JP" altLang="ja-JP" sz="1600" u="none" strike="noStrike" dirty="0" smtClean="0">
                          <a:effectLst/>
                        </a:rPr>
                        <a:t>解答時間</a:t>
                      </a:r>
                      <a:endParaRPr lang="ja-JP" altLang="ja-JP" sz="1600" b="0" i="0" u="none" strike="noStrike" dirty="0" smtClean="0">
                        <a:solidFill>
                          <a:srgbClr val="000000"/>
                        </a:solidFill>
                        <a:effectLst/>
                        <a:latin typeface="ＭＳ Ｐゴシック" panose="020B0600070205080204" pitchFamily="50" charset="-128"/>
                        <a:ea typeface="ＭＳ Ｐゴシック" panose="020B0600070205080204" pitchFamily="50" charset="-128"/>
                      </a:endParaRPr>
                    </a:p>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10" name="テキスト ボックス 9"/>
          <p:cNvSpPr txBox="1"/>
          <p:nvPr/>
        </p:nvSpPr>
        <p:spPr>
          <a:xfrm>
            <a:off x="880222" y="2102587"/>
            <a:ext cx="4791857" cy="400110"/>
          </a:xfrm>
          <a:prstGeom prst="rect">
            <a:avLst/>
          </a:prstGeom>
          <a:noFill/>
        </p:spPr>
        <p:txBody>
          <a:bodyPr wrap="square" rtlCol="0">
            <a:spAutoFit/>
          </a:bodyPr>
          <a:lstStyle/>
          <a:p>
            <a:r>
              <a:rPr lang="ja-JP" altLang="en-US" sz="2000" dirty="0"/>
              <a:t>集計</a:t>
            </a:r>
            <a:r>
              <a:rPr lang="ja-JP" altLang="en-US" sz="2000" dirty="0" smtClean="0"/>
              <a:t>する学習履歴のデータ一覧</a:t>
            </a:r>
            <a:endParaRPr kumimoji="1" lang="ja-JP" altLang="en-US" sz="2000" dirty="0"/>
          </a:p>
        </p:txBody>
      </p:sp>
      <p:sp>
        <p:nvSpPr>
          <p:cNvPr id="3" name="正方形/長方形 2"/>
          <p:cNvSpPr/>
          <p:nvPr/>
        </p:nvSpPr>
        <p:spPr>
          <a:xfrm>
            <a:off x="8167255" y="6401813"/>
            <a:ext cx="478938" cy="461665"/>
          </a:xfrm>
          <a:prstGeom prst="rect">
            <a:avLst/>
          </a:prstGeom>
        </p:spPr>
        <p:txBody>
          <a:bodyPr wrap="square">
            <a:spAutoFit/>
          </a:bodyPr>
          <a:lstStyle/>
          <a:p>
            <a:fld id="{CB2033B7-E4F4-472A-B31C-9D590928F318}" type="slidenum">
              <a:rPr lang="ja-JP" altLang="en-US" sz="2400" smtClean="0">
                <a:solidFill>
                  <a:schemeClr val="bg1"/>
                </a:solidFill>
              </a:rPr>
              <a:t>33</a:t>
            </a:fld>
            <a:endParaRPr lang="ja-JP" altLang="en-US" sz="2400" dirty="0">
              <a:solidFill>
                <a:schemeClr val="bg1"/>
              </a:solidFill>
            </a:endParaRPr>
          </a:p>
        </p:txBody>
      </p:sp>
    </p:spTree>
    <p:extLst>
      <p:ext uri="{BB962C8B-B14F-4D97-AF65-F5344CB8AC3E}">
        <p14:creationId xmlns:p14="http://schemas.microsoft.com/office/powerpoint/2010/main" val="381856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3809" y="987573"/>
            <a:ext cx="7405598" cy="709679"/>
          </a:xfrm>
        </p:spPr>
        <p:txBody>
          <a:bodyPr>
            <a:noAutofit/>
          </a:bodyPr>
          <a:lstStyle/>
          <a:p>
            <a:r>
              <a:rPr lang="ja-JP" altLang="en-US" sz="4400" b="1" dirty="0" smtClean="0"/>
              <a:t>提案方式</a:t>
            </a:r>
            <a:r>
              <a:rPr lang="ja-JP" altLang="en-US" sz="4400" b="1" dirty="0"/>
              <a:t>　</a:t>
            </a:r>
            <a:r>
              <a:rPr lang="en-US" altLang="ja-JP" sz="4400" b="1" dirty="0" smtClean="0"/>
              <a:t>‐</a:t>
            </a:r>
            <a:r>
              <a:rPr lang="ja-JP" altLang="en-US" sz="4400" b="1" dirty="0" smtClean="0"/>
              <a:t>難易度</a:t>
            </a:r>
            <a:r>
              <a:rPr lang="ja-JP" altLang="en-US" sz="4400" b="1" dirty="0"/>
              <a:t>変更</a:t>
            </a:r>
            <a:r>
              <a:rPr kumimoji="1" lang="ja-JP" altLang="en-US" sz="4400" b="1" dirty="0" smtClean="0"/>
              <a:t>機能</a:t>
            </a:r>
            <a:r>
              <a:rPr kumimoji="1" lang="en-US" altLang="ja-JP" sz="4400" b="1" dirty="0" smtClean="0"/>
              <a:t>‐</a:t>
            </a:r>
            <a:endParaRPr kumimoji="1" lang="ja-JP" altLang="en-US" sz="4400" b="1" dirty="0"/>
          </a:p>
        </p:txBody>
      </p:sp>
      <p:sp>
        <p:nvSpPr>
          <p:cNvPr id="3" name="コンテンツ プレースホルダー 2"/>
          <p:cNvSpPr>
            <a:spLocks noGrp="1"/>
          </p:cNvSpPr>
          <p:nvPr>
            <p:ph idx="1"/>
          </p:nvPr>
        </p:nvSpPr>
        <p:spPr>
          <a:xfrm>
            <a:off x="772493" y="1828799"/>
            <a:ext cx="7977098" cy="4367894"/>
          </a:xfrm>
        </p:spPr>
        <p:txBody>
          <a:bodyPr>
            <a:normAutofit/>
          </a:bodyPr>
          <a:lstStyle/>
          <a:p>
            <a:pPr lvl="1">
              <a:buFont typeface="Wingdings" panose="05000000000000000000" pitchFamily="2" charset="2"/>
              <a:buChar char="l"/>
            </a:pPr>
            <a:r>
              <a:rPr lang="ja-JP" altLang="en-US" dirty="0" smtClean="0">
                <a:latin typeface="+mn-ea"/>
              </a:rPr>
              <a:t>学習履歴の地域別正答率</a:t>
            </a:r>
            <a:r>
              <a:rPr lang="en-US" altLang="ja-JP" dirty="0" smtClean="0">
                <a:latin typeface="+mn-ea"/>
              </a:rPr>
              <a:t>(cx)</a:t>
            </a:r>
            <a:r>
              <a:rPr lang="ja-JP" altLang="en-US" dirty="0" smtClean="0">
                <a:latin typeface="+mn-ea"/>
              </a:rPr>
              <a:t>から，以下のように問題の難易度を変更．</a:t>
            </a:r>
            <a:endParaRPr lang="en-US" altLang="ja-JP" dirty="0" smtClean="0">
              <a:latin typeface="+mn-ea"/>
            </a:endParaRPr>
          </a:p>
          <a:p>
            <a:pPr marL="201168" lvl="1" indent="0">
              <a:buNone/>
            </a:pPr>
            <a:endParaRPr lang="en-US" altLang="ja-JP" dirty="0" smtClean="0">
              <a:latin typeface="+mn-ea"/>
            </a:endParaRPr>
          </a:p>
          <a:p>
            <a:pPr lvl="1"/>
            <a:r>
              <a:rPr lang="ja-JP" altLang="en-US" dirty="0" smtClean="0">
                <a:latin typeface="+mn-ea"/>
              </a:rPr>
              <a:t>意欲持続型変更方式</a:t>
            </a:r>
            <a:endParaRPr lang="en-US" altLang="ja-JP" dirty="0" smtClean="0">
              <a:latin typeface="+mn-ea"/>
            </a:endParaRPr>
          </a:p>
          <a:p>
            <a:pPr marL="544068" lvl="1" indent="-342900">
              <a:buFont typeface="+mj-lt"/>
              <a:buAutoNum type="arabicPeriod"/>
            </a:pPr>
            <a:r>
              <a:rPr lang="ja-JP" altLang="en-US" dirty="0">
                <a:latin typeface="+mn-ea"/>
              </a:rPr>
              <a:t>地域別</a:t>
            </a:r>
            <a:r>
              <a:rPr lang="ja-JP" altLang="en-US" dirty="0" smtClean="0">
                <a:latin typeface="+mn-ea"/>
              </a:rPr>
              <a:t>正答率</a:t>
            </a:r>
            <a:r>
              <a:rPr lang="en-US" altLang="ja-JP" dirty="0" smtClean="0">
                <a:latin typeface="+mn-ea"/>
              </a:rPr>
              <a:t>(cx)</a:t>
            </a:r>
            <a:r>
              <a:rPr lang="ja-JP" altLang="en-US" dirty="0" smtClean="0">
                <a:latin typeface="+mn-ea"/>
              </a:rPr>
              <a:t>のランキングが</a:t>
            </a:r>
            <a:r>
              <a:rPr lang="ja-JP" altLang="en-US" dirty="0">
                <a:latin typeface="+mn-ea"/>
              </a:rPr>
              <a:t>高い地域の音声から学習する．</a:t>
            </a:r>
            <a:endParaRPr lang="en-US" altLang="ja-JP" dirty="0">
              <a:latin typeface="+mn-ea"/>
            </a:endParaRPr>
          </a:p>
          <a:p>
            <a:pPr marL="544068" lvl="1" indent="-342900">
              <a:buFont typeface="+mj-lt"/>
              <a:buAutoNum type="arabicPeriod"/>
            </a:pPr>
            <a:r>
              <a:rPr lang="ja-JP" altLang="en-US" dirty="0" smtClean="0">
                <a:latin typeface="+mn-ea"/>
              </a:rPr>
              <a:t>その地域別正答率</a:t>
            </a:r>
            <a:r>
              <a:rPr lang="en-US" altLang="ja-JP" dirty="0" smtClean="0">
                <a:latin typeface="+mn-ea"/>
              </a:rPr>
              <a:t>(cx</a:t>
            </a:r>
            <a:r>
              <a:rPr lang="en-US" altLang="ja-JP" dirty="0">
                <a:latin typeface="+mn-ea"/>
              </a:rPr>
              <a:t>)</a:t>
            </a:r>
            <a:r>
              <a:rPr lang="ja-JP" altLang="en-US" dirty="0" smtClean="0">
                <a:latin typeface="+mn-ea"/>
              </a:rPr>
              <a:t>が一定以上になったら，修学したとみなして　　次に</a:t>
            </a:r>
            <a:r>
              <a:rPr lang="en-US" altLang="ja-JP" dirty="0" smtClean="0">
                <a:latin typeface="+mn-ea"/>
              </a:rPr>
              <a:t>cx</a:t>
            </a:r>
            <a:r>
              <a:rPr lang="ja-JP" altLang="en-US" dirty="0" smtClean="0">
                <a:latin typeface="+mn-ea"/>
              </a:rPr>
              <a:t>の高い地域の音声を</a:t>
            </a:r>
            <a:r>
              <a:rPr lang="ja-JP" altLang="en-US" dirty="0">
                <a:latin typeface="+mn-ea"/>
              </a:rPr>
              <a:t>学習</a:t>
            </a:r>
            <a:r>
              <a:rPr lang="ja-JP" altLang="en-US" dirty="0" smtClean="0">
                <a:latin typeface="+mn-ea"/>
              </a:rPr>
              <a:t>する．</a:t>
            </a:r>
            <a:endParaRPr lang="en-US" altLang="ja-JP" dirty="0" smtClean="0">
              <a:latin typeface="+mn-ea"/>
            </a:endParaRPr>
          </a:p>
          <a:p>
            <a:pPr marL="544068" lvl="1" indent="-342900">
              <a:buFont typeface="+mj-lt"/>
              <a:buAutoNum type="arabicPeriod"/>
            </a:pPr>
            <a:r>
              <a:rPr lang="en-US" altLang="ja-JP" dirty="0" smtClean="0">
                <a:latin typeface="+mn-ea"/>
              </a:rPr>
              <a:t>2</a:t>
            </a:r>
            <a:r>
              <a:rPr lang="ja-JP" altLang="en-US" dirty="0" smtClean="0">
                <a:latin typeface="+mn-ea"/>
              </a:rPr>
              <a:t>を繰り返す．</a:t>
            </a:r>
            <a:endParaRPr lang="en-US" altLang="ja-JP" dirty="0" smtClean="0">
              <a:latin typeface="+mn-ea"/>
            </a:endParaRPr>
          </a:p>
          <a:p>
            <a:pPr marL="544068" lvl="1" indent="-342900">
              <a:buFont typeface="+mj-lt"/>
              <a:buAutoNum type="arabicPeriod"/>
            </a:pPr>
            <a:endParaRPr lang="en-US" altLang="ja-JP" dirty="0">
              <a:latin typeface="+mn-ea"/>
            </a:endParaRPr>
          </a:p>
          <a:p>
            <a:pPr lvl="1"/>
            <a:r>
              <a:rPr lang="ja-JP" altLang="en-US" dirty="0" smtClean="0">
                <a:latin typeface="+mn-ea"/>
              </a:rPr>
              <a:t>チャレンジ型変更方式</a:t>
            </a:r>
            <a:endParaRPr lang="en-US" altLang="ja-JP" dirty="0" smtClean="0">
              <a:latin typeface="+mn-ea"/>
            </a:endParaRPr>
          </a:p>
          <a:p>
            <a:pPr marL="544068" lvl="1" indent="-342900">
              <a:buFont typeface="+mj-lt"/>
              <a:buAutoNum type="arabicPeriod"/>
            </a:pPr>
            <a:r>
              <a:rPr lang="ja-JP" altLang="en-US" dirty="0" smtClean="0">
                <a:latin typeface="+mn-ea"/>
              </a:rPr>
              <a:t>地域別正答率</a:t>
            </a:r>
            <a:r>
              <a:rPr lang="en-US" altLang="ja-JP" dirty="0" smtClean="0">
                <a:latin typeface="+mn-ea"/>
              </a:rPr>
              <a:t>(cx</a:t>
            </a:r>
            <a:r>
              <a:rPr lang="en-US" altLang="ja-JP" dirty="0">
                <a:latin typeface="+mn-ea"/>
              </a:rPr>
              <a:t>)</a:t>
            </a:r>
            <a:r>
              <a:rPr lang="ja-JP" altLang="en-US" dirty="0" smtClean="0">
                <a:latin typeface="+mn-ea"/>
              </a:rPr>
              <a:t>が一定以下の地域をリストアップする．</a:t>
            </a:r>
            <a:endParaRPr lang="en-US" altLang="ja-JP" dirty="0" smtClean="0">
              <a:latin typeface="+mn-ea"/>
            </a:endParaRPr>
          </a:p>
          <a:p>
            <a:pPr marL="544068" lvl="1" indent="-342900">
              <a:buFont typeface="+mj-lt"/>
              <a:buAutoNum type="arabicPeriod"/>
            </a:pPr>
            <a:r>
              <a:rPr lang="ja-JP" altLang="en-US" dirty="0" smtClean="0">
                <a:latin typeface="+mn-ea"/>
              </a:rPr>
              <a:t>リストアップされた地域の音声をランダムに学習する．</a:t>
            </a:r>
            <a:endParaRPr lang="en-US" altLang="ja-JP" dirty="0" smtClean="0">
              <a:latin typeface="+mn-ea"/>
            </a:endParaRPr>
          </a:p>
          <a:p>
            <a:pPr marL="544068" lvl="1" indent="-342900">
              <a:buFont typeface="+mj-lt"/>
              <a:buAutoNum type="arabicPeriod"/>
            </a:pPr>
            <a:r>
              <a:rPr lang="ja-JP" altLang="en-US" dirty="0" smtClean="0">
                <a:latin typeface="+mn-ea"/>
              </a:rPr>
              <a:t>正答率</a:t>
            </a:r>
            <a:r>
              <a:rPr lang="en-US" altLang="ja-JP" dirty="0" smtClean="0">
                <a:latin typeface="+mn-ea"/>
              </a:rPr>
              <a:t>(cx</a:t>
            </a:r>
            <a:r>
              <a:rPr lang="en-US" altLang="ja-JP" dirty="0">
                <a:latin typeface="+mn-ea"/>
              </a:rPr>
              <a:t>)</a:t>
            </a:r>
            <a:r>
              <a:rPr lang="ja-JP" altLang="en-US" dirty="0" smtClean="0">
                <a:latin typeface="+mn-ea"/>
              </a:rPr>
              <a:t>が一定以上になった地域は，リストから外していく．</a:t>
            </a:r>
            <a:endParaRPr lang="en-US" altLang="ja-JP" dirty="0" smtClean="0">
              <a:latin typeface="+mn-ea"/>
            </a:endParaRPr>
          </a:p>
          <a:p>
            <a:pPr marL="544068" lvl="1" indent="-342900">
              <a:buFont typeface="+mj-lt"/>
              <a:buAutoNum type="arabicPeriod"/>
            </a:pPr>
            <a:r>
              <a:rPr lang="ja-JP" altLang="en-US" dirty="0" smtClean="0">
                <a:latin typeface="+mn-ea"/>
              </a:rPr>
              <a:t>２</a:t>
            </a:r>
            <a:r>
              <a:rPr lang="ja-JP" altLang="en-US" dirty="0">
                <a:latin typeface="+mn-ea"/>
              </a:rPr>
              <a:t>→</a:t>
            </a:r>
            <a:r>
              <a:rPr lang="ja-JP" altLang="en-US" dirty="0" smtClean="0">
                <a:latin typeface="+mn-ea"/>
              </a:rPr>
              <a:t>３を繰り返す．</a:t>
            </a:r>
            <a:endParaRPr lang="en-US" altLang="ja-JP" dirty="0">
              <a:latin typeface="+mn-ea"/>
            </a:endParaRPr>
          </a:p>
          <a:p>
            <a:pPr marL="544068" lvl="1" indent="-342900">
              <a:buFont typeface="+mj-lt"/>
              <a:buAutoNum type="arabicPeriod"/>
            </a:pPr>
            <a:endParaRPr lang="en-US" altLang="ja-JP" dirty="0" smtClean="0">
              <a:latin typeface="+mn-ea"/>
            </a:endParaRPr>
          </a:p>
          <a:p>
            <a:pPr marL="201168" lvl="1" indent="0">
              <a:buNone/>
            </a:pPr>
            <a:endParaRPr lang="en-US" altLang="ja-JP" dirty="0">
              <a:latin typeface="+mn-ea"/>
            </a:endParaRPr>
          </a:p>
        </p:txBody>
      </p:sp>
      <p:sp>
        <p:nvSpPr>
          <p:cNvPr id="4" name="スライド番号プレースホルダー 3"/>
          <p:cNvSpPr>
            <a:spLocks noGrp="1"/>
          </p:cNvSpPr>
          <p:nvPr>
            <p:ph type="sldNum" sz="quarter" idx="12"/>
          </p:nvPr>
        </p:nvSpPr>
        <p:spPr/>
        <p:txBody>
          <a:bodyPr/>
          <a:lstStyle/>
          <a:p>
            <a:fld id="{302E2781-0BCA-4FB1-8D88-06EFC62D8D49}" type="slidenum">
              <a:rPr lang="ja-JP" altLang="en-US" smtClean="0"/>
              <a:t>34</a:t>
            </a:fld>
            <a:endParaRPr lang="ja-JP" altLang="en-US" dirty="0"/>
          </a:p>
        </p:txBody>
      </p:sp>
    </p:spTree>
    <p:extLst>
      <p:ext uri="{BB962C8B-B14F-4D97-AF65-F5344CB8AC3E}">
        <p14:creationId xmlns:p14="http://schemas.microsoft.com/office/powerpoint/2010/main" val="71940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898143" y="981324"/>
            <a:ext cx="6589199" cy="652240"/>
          </a:xfrm>
        </p:spPr>
        <p:txBody>
          <a:bodyPr>
            <a:normAutofit fontScale="90000"/>
          </a:bodyPr>
          <a:lstStyle/>
          <a:p>
            <a:r>
              <a:rPr lang="ja-JP" altLang="en-US" dirty="0" smtClean="0"/>
              <a:t>モデル化①</a:t>
            </a:r>
            <a:endParaRPr kumimoji="1" lang="ja-JP" altLang="en-US" dirty="0"/>
          </a:p>
        </p:txBody>
      </p:sp>
      <p:sp>
        <p:nvSpPr>
          <p:cNvPr id="3" name="コンテンツ プレースホルダー 2"/>
          <p:cNvSpPr>
            <a:spLocks noGrp="1"/>
          </p:cNvSpPr>
          <p:nvPr>
            <p:ph idx="1"/>
          </p:nvPr>
        </p:nvSpPr>
        <p:spPr>
          <a:xfrm>
            <a:off x="1119293" y="1826302"/>
            <a:ext cx="8085139" cy="2575359"/>
          </a:xfrm>
        </p:spPr>
        <p:txBody>
          <a:bodyPr>
            <a:normAutofit/>
          </a:bodyPr>
          <a:lstStyle/>
          <a:p>
            <a:pPr marL="0" indent="0">
              <a:buNone/>
            </a:pPr>
            <a:r>
              <a:rPr lang="ja-JP" altLang="en-US" b="1" dirty="0" smtClean="0"/>
              <a:t>　</a:t>
            </a:r>
            <a:r>
              <a:rPr lang="ja-JP" altLang="en-US" b="1" u="sng" dirty="0" smtClean="0"/>
              <a:t>特徴</a:t>
            </a:r>
            <a:r>
              <a:rPr kumimoji="1" lang="ja-JP" altLang="en-US" b="1" u="sng" dirty="0" smtClean="0"/>
              <a:t>単語分析</a:t>
            </a:r>
            <a:endParaRPr lang="en-US" altLang="ja-JP" b="1" u="sng" dirty="0"/>
          </a:p>
          <a:p>
            <a:pPr marL="0" indent="0">
              <a:buNone/>
            </a:pPr>
            <a:r>
              <a:rPr lang="ja-JP" altLang="en-US" dirty="0" smtClean="0"/>
              <a:t>音声別解答履歴から</a:t>
            </a:r>
            <a:endParaRPr lang="en-US" altLang="ja-JP" dirty="0" smtClean="0"/>
          </a:p>
          <a:p>
            <a:pPr lvl="1"/>
            <a:r>
              <a:rPr lang="ja-JP" altLang="en-US" dirty="0" smtClean="0"/>
              <a:t>①</a:t>
            </a:r>
            <a:r>
              <a:rPr lang="ja-JP" altLang="en-US" sz="1800" dirty="0" smtClean="0"/>
              <a:t>誤答率</a:t>
            </a:r>
            <a:r>
              <a:rPr kumimoji="1" lang="en-US" altLang="ja-JP" sz="1800" dirty="0" smtClean="0"/>
              <a:t>or</a:t>
            </a:r>
            <a:r>
              <a:rPr kumimoji="1" lang="ja-JP" altLang="en-US" sz="1800" dirty="0" smtClean="0"/>
              <a:t>正答率が高い単語（特徴単語）</a:t>
            </a:r>
            <a:r>
              <a:rPr lang="ja-JP" altLang="en-US" sz="1800" dirty="0" smtClean="0"/>
              <a:t>を抽出，分類</a:t>
            </a:r>
            <a:r>
              <a:rPr kumimoji="1" lang="en-US" altLang="ja-JP" sz="1800" dirty="0" smtClean="0"/>
              <a:t>.</a:t>
            </a:r>
          </a:p>
          <a:p>
            <a:pPr lvl="2"/>
            <a:r>
              <a:rPr lang="ja-JP" altLang="en-US" sz="1600" dirty="0"/>
              <a:t>別</a:t>
            </a:r>
            <a:r>
              <a:rPr lang="ja-JP" altLang="en-US" sz="1600" dirty="0" smtClean="0"/>
              <a:t>の音声でも抽出される単語→英語として聞き取りが苦手な単語</a:t>
            </a:r>
            <a:r>
              <a:rPr lang="en-US" altLang="ja-JP" sz="1600" dirty="0" smtClean="0"/>
              <a:t>.</a:t>
            </a:r>
          </a:p>
          <a:p>
            <a:pPr lvl="2"/>
            <a:r>
              <a:rPr kumimoji="1" lang="ja-JP" altLang="en-US" sz="1600" dirty="0" smtClean="0"/>
              <a:t>この音声にのみ</a:t>
            </a:r>
            <a:r>
              <a:rPr lang="ja-JP" altLang="en-US" sz="1600" dirty="0"/>
              <a:t>抽出</a:t>
            </a:r>
            <a:r>
              <a:rPr lang="ja-JP" altLang="en-US" sz="1600" dirty="0" smtClean="0"/>
              <a:t>される単語</a:t>
            </a:r>
            <a:r>
              <a:rPr kumimoji="1" lang="ja-JP" altLang="en-US" sz="1600" dirty="0" smtClean="0"/>
              <a:t>→その地域</a:t>
            </a:r>
            <a:r>
              <a:rPr lang="ja-JP" altLang="en-US" sz="1600" dirty="0" smtClean="0"/>
              <a:t>発音英語の特徴がでる単語</a:t>
            </a:r>
            <a:r>
              <a:rPr lang="en-US" altLang="ja-JP" sz="1600" dirty="0" smtClean="0"/>
              <a:t>.</a:t>
            </a:r>
          </a:p>
          <a:p>
            <a:pPr marL="914400" lvl="2" indent="0">
              <a:buNone/>
            </a:pPr>
            <a:r>
              <a:rPr kumimoji="1" lang="ja-JP" altLang="en-US" sz="1600" dirty="0" smtClean="0"/>
              <a:t>→それぞれに判定し，分類する</a:t>
            </a:r>
            <a:r>
              <a:rPr kumimoji="1" lang="en-US" altLang="ja-JP" sz="1600" dirty="0" smtClean="0"/>
              <a:t>.</a:t>
            </a:r>
          </a:p>
          <a:p>
            <a:pPr marL="914400" lvl="2" indent="0">
              <a:buNone/>
            </a:pPr>
            <a:endParaRPr lang="en-US" altLang="ja-JP" sz="1600" dirty="0"/>
          </a:p>
        </p:txBody>
      </p:sp>
      <p:sp>
        <p:nvSpPr>
          <p:cNvPr id="4" name="スライド番号プレースホルダー 3"/>
          <p:cNvSpPr>
            <a:spLocks noGrp="1"/>
          </p:cNvSpPr>
          <p:nvPr>
            <p:ph type="sldNum" sz="quarter" idx="12"/>
          </p:nvPr>
        </p:nvSpPr>
        <p:spPr>
          <a:xfrm>
            <a:off x="7694644" y="6438074"/>
            <a:ext cx="984019" cy="365125"/>
          </a:xfrm>
        </p:spPr>
        <p:txBody>
          <a:bodyPr/>
          <a:lstStyle/>
          <a:p>
            <a:fld id="{0F11959D-233D-41D8-955E-4D47C3F3CBF7}" type="slidenum">
              <a:rPr lang="ja-JP" altLang="en-US" smtClean="0"/>
              <a:t>35</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90" y="5039016"/>
            <a:ext cx="850876" cy="850876"/>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784" y="4112447"/>
            <a:ext cx="858582" cy="858582"/>
          </a:xfrm>
          <a:prstGeom prst="rect">
            <a:avLst/>
          </a:prstGeom>
        </p:spPr>
      </p:pic>
      <p:sp>
        <p:nvSpPr>
          <p:cNvPr id="9" name="直方体 8"/>
          <p:cNvSpPr/>
          <p:nvPr/>
        </p:nvSpPr>
        <p:spPr>
          <a:xfrm>
            <a:off x="2347067" y="4623784"/>
            <a:ext cx="1466317" cy="851516"/>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265579" y="4976101"/>
            <a:ext cx="1629295" cy="338554"/>
          </a:xfrm>
          <a:prstGeom prst="rect">
            <a:avLst/>
          </a:prstGeom>
          <a:noFill/>
        </p:spPr>
        <p:txBody>
          <a:bodyPr wrap="square" rtlCol="0">
            <a:spAutoFit/>
          </a:bodyPr>
          <a:lstStyle/>
          <a:p>
            <a:r>
              <a:rPr kumimoji="1" lang="ja-JP" altLang="en-US" sz="1600" dirty="0" smtClean="0"/>
              <a:t>提案システム</a:t>
            </a:r>
            <a:endParaRPr kumimoji="1" lang="ja-JP" altLang="en-US" sz="1600" dirty="0"/>
          </a:p>
        </p:txBody>
      </p:sp>
      <p:sp>
        <p:nvSpPr>
          <p:cNvPr id="11" name="右矢印 10"/>
          <p:cNvSpPr/>
          <p:nvPr/>
        </p:nvSpPr>
        <p:spPr>
          <a:xfrm>
            <a:off x="4048415" y="4836021"/>
            <a:ext cx="739674" cy="309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626913" y="5530855"/>
            <a:ext cx="1700858" cy="338554"/>
          </a:xfrm>
          <a:prstGeom prst="rect">
            <a:avLst/>
          </a:prstGeom>
          <a:noFill/>
        </p:spPr>
        <p:txBody>
          <a:bodyPr wrap="square" rtlCol="0">
            <a:spAutoFit/>
          </a:bodyPr>
          <a:lstStyle/>
          <a:p>
            <a:r>
              <a:rPr kumimoji="1" lang="ja-JP" altLang="en-US" sz="1600" dirty="0" smtClean="0"/>
              <a:t>特徴単語を抽出</a:t>
            </a:r>
            <a:endParaRPr kumimoji="1" lang="ja-JP" altLang="en-US" sz="1600" dirty="0"/>
          </a:p>
        </p:txBody>
      </p:sp>
      <p:sp>
        <p:nvSpPr>
          <p:cNvPr id="14" name="楕円 13"/>
          <p:cNvSpPr/>
          <p:nvPr/>
        </p:nvSpPr>
        <p:spPr>
          <a:xfrm>
            <a:off x="4884890" y="4546809"/>
            <a:ext cx="1344096" cy="8592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4940342" y="4834084"/>
            <a:ext cx="1288644" cy="369332"/>
          </a:xfrm>
          <a:prstGeom prst="rect">
            <a:avLst/>
          </a:prstGeom>
          <a:noFill/>
        </p:spPr>
        <p:txBody>
          <a:bodyPr wrap="square" rtlCol="0">
            <a:spAutoFit/>
          </a:bodyPr>
          <a:lstStyle/>
          <a:p>
            <a:r>
              <a:rPr lang="ja-JP" altLang="en-US" dirty="0" smtClean="0"/>
              <a:t>特徴</a:t>
            </a:r>
            <a:r>
              <a:rPr lang="ja-JP" altLang="en-US" dirty="0"/>
              <a:t>単語</a:t>
            </a:r>
            <a:endParaRPr kumimoji="1" lang="ja-JP" altLang="en-US" dirty="0"/>
          </a:p>
        </p:txBody>
      </p:sp>
      <p:sp>
        <p:nvSpPr>
          <p:cNvPr id="16" name="三方向矢印 15"/>
          <p:cNvSpPr/>
          <p:nvPr/>
        </p:nvSpPr>
        <p:spPr>
          <a:xfrm rot="16200000">
            <a:off x="6714752" y="4279736"/>
            <a:ext cx="838855" cy="1324948"/>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1636365" y="4942211"/>
            <a:ext cx="601487" cy="261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581757" y="5306023"/>
            <a:ext cx="710702" cy="338554"/>
          </a:xfrm>
          <a:prstGeom prst="rect">
            <a:avLst/>
          </a:prstGeom>
          <a:noFill/>
        </p:spPr>
        <p:txBody>
          <a:bodyPr wrap="square" rtlCol="0">
            <a:spAutoFit/>
          </a:bodyPr>
          <a:lstStyle/>
          <a:p>
            <a:r>
              <a:rPr lang="ja-JP" altLang="en-US" sz="1600" dirty="0"/>
              <a:t>解</a:t>
            </a:r>
            <a:r>
              <a:rPr lang="ja-JP" altLang="en-US" sz="1600" dirty="0" smtClean="0"/>
              <a:t>答</a:t>
            </a:r>
            <a:endParaRPr kumimoji="1" lang="ja-JP" altLang="en-US" sz="1600" dirty="0"/>
          </a:p>
        </p:txBody>
      </p:sp>
      <p:sp>
        <p:nvSpPr>
          <p:cNvPr id="19" name="楕円 18"/>
          <p:cNvSpPr/>
          <p:nvPr/>
        </p:nvSpPr>
        <p:spPr>
          <a:xfrm>
            <a:off x="6950038" y="3527508"/>
            <a:ext cx="1652947" cy="859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6848234" y="5710541"/>
            <a:ext cx="1639798" cy="4947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a:t>
            </a:r>
            <a:endParaRPr kumimoji="1" lang="ja-JP" altLang="en-US" dirty="0"/>
          </a:p>
        </p:txBody>
      </p:sp>
      <p:sp>
        <p:nvSpPr>
          <p:cNvPr id="21" name="テキスト ボックス 20"/>
          <p:cNvSpPr txBox="1"/>
          <p:nvPr/>
        </p:nvSpPr>
        <p:spPr>
          <a:xfrm>
            <a:off x="6399277" y="5295177"/>
            <a:ext cx="710702" cy="338554"/>
          </a:xfrm>
          <a:prstGeom prst="rect">
            <a:avLst/>
          </a:prstGeom>
          <a:noFill/>
        </p:spPr>
        <p:txBody>
          <a:bodyPr wrap="square" rtlCol="0">
            <a:spAutoFit/>
          </a:bodyPr>
          <a:lstStyle/>
          <a:p>
            <a:r>
              <a:rPr lang="ja-JP" altLang="en-US" sz="1600" dirty="0"/>
              <a:t>分類</a:t>
            </a:r>
            <a:endParaRPr kumimoji="1" lang="ja-JP" altLang="en-US" sz="1600" dirty="0"/>
          </a:p>
        </p:txBody>
      </p:sp>
      <p:sp>
        <p:nvSpPr>
          <p:cNvPr id="22" name="テキスト ボックス 21"/>
          <p:cNvSpPr txBox="1"/>
          <p:nvPr/>
        </p:nvSpPr>
        <p:spPr>
          <a:xfrm>
            <a:off x="7269501" y="3684104"/>
            <a:ext cx="1014019" cy="584775"/>
          </a:xfrm>
          <a:prstGeom prst="rect">
            <a:avLst/>
          </a:prstGeom>
          <a:noFill/>
        </p:spPr>
        <p:txBody>
          <a:bodyPr wrap="square" rtlCol="0">
            <a:spAutoFit/>
          </a:bodyPr>
          <a:lstStyle/>
          <a:p>
            <a:r>
              <a:rPr kumimoji="1" lang="ja-JP" altLang="en-US" sz="1600" dirty="0" smtClean="0"/>
              <a:t>聞き取り苦手単語</a:t>
            </a:r>
            <a:endParaRPr kumimoji="1" lang="ja-JP" altLang="en-US" sz="1600" dirty="0"/>
          </a:p>
        </p:txBody>
      </p:sp>
      <p:sp>
        <p:nvSpPr>
          <p:cNvPr id="23" name="テキスト ボックス 22"/>
          <p:cNvSpPr txBox="1"/>
          <p:nvPr/>
        </p:nvSpPr>
        <p:spPr>
          <a:xfrm>
            <a:off x="6847713" y="5794489"/>
            <a:ext cx="1609448" cy="338554"/>
          </a:xfrm>
          <a:prstGeom prst="rect">
            <a:avLst/>
          </a:prstGeom>
          <a:noFill/>
        </p:spPr>
        <p:txBody>
          <a:bodyPr wrap="square" rtlCol="0">
            <a:spAutoFit/>
          </a:bodyPr>
          <a:lstStyle/>
          <a:p>
            <a:r>
              <a:rPr lang="ja-JP" altLang="en-US" sz="1600" dirty="0" smtClean="0"/>
              <a:t>音声</a:t>
            </a:r>
            <a:r>
              <a:rPr lang="ja-JP" altLang="en-US" sz="1600" dirty="0"/>
              <a:t>別</a:t>
            </a:r>
            <a:r>
              <a:rPr lang="ja-JP" altLang="en-US" sz="1600" dirty="0" smtClean="0"/>
              <a:t>特徴単語</a:t>
            </a:r>
            <a:endParaRPr kumimoji="1" lang="ja-JP" altLang="en-US" sz="1600" dirty="0"/>
          </a:p>
        </p:txBody>
      </p:sp>
    </p:spTree>
    <p:extLst>
      <p:ext uri="{BB962C8B-B14F-4D97-AF65-F5344CB8AC3E}">
        <p14:creationId xmlns:p14="http://schemas.microsoft.com/office/powerpoint/2010/main" val="669394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2663" y="924511"/>
            <a:ext cx="6589199" cy="716175"/>
          </a:xfrm>
        </p:spPr>
        <p:txBody>
          <a:bodyPr>
            <a:normAutofit/>
          </a:bodyPr>
          <a:lstStyle/>
          <a:p>
            <a:r>
              <a:rPr kumimoji="1" lang="ja-JP" altLang="en-US" sz="4400" dirty="0" smtClean="0"/>
              <a:t>モデル化②</a:t>
            </a:r>
            <a:endParaRPr kumimoji="1" lang="ja-JP" altLang="en-US" sz="4400" dirty="0"/>
          </a:p>
        </p:txBody>
      </p:sp>
      <p:sp>
        <p:nvSpPr>
          <p:cNvPr id="3" name="コンテンツ プレースホルダー 2"/>
          <p:cNvSpPr>
            <a:spLocks noGrp="1"/>
          </p:cNvSpPr>
          <p:nvPr>
            <p:ph idx="1"/>
          </p:nvPr>
        </p:nvSpPr>
        <p:spPr>
          <a:xfrm>
            <a:off x="1122438" y="1931637"/>
            <a:ext cx="6927250" cy="1591249"/>
          </a:xfrm>
        </p:spPr>
        <p:txBody>
          <a:bodyPr/>
          <a:lstStyle/>
          <a:p>
            <a:pPr marL="0" indent="0">
              <a:buNone/>
            </a:pPr>
            <a:r>
              <a:rPr kumimoji="1" lang="ja-JP" altLang="en-US" b="1" u="sng" dirty="0" smtClean="0"/>
              <a:t>特徴単語分析</a:t>
            </a:r>
            <a:endParaRPr kumimoji="1" lang="en-US" altLang="ja-JP" b="1" u="sng" dirty="0" smtClean="0"/>
          </a:p>
          <a:p>
            <a:pPr lvl="1"/>
            <a:r>
              <a:rPr lang="ja-JP" altLang="en-US" sz="1800" dirty="0" smtClean="0"/>
              <a:t>②　①</a:t>
            </a:r>
            <a:r>
              <a:rPr lang="ja-JP" altLang="en-US" sz="1800" dirty="0"/>
              <a:t>で分類</a:t>
            </a:r>
            <a:r>
              <a:rPr lang="ja-JP" altLang="en-US" sz="1800" dirty="0" smtClean="0"/>
              <a:t>した音声別特徴</a:t>
            </a:r>
            <a:r>
              <a:rPr lang="ja-JP" altLang="en-US" sz="1800" dirty="0"/>
              <a:t>単語同士に特徴が無いか分析</a:t>
            </a:r>
            <a:r>
              <a:rPr lang="en-US" altLang="ja-JP" sz="1800" dirty="0"/>
              <a:t>.</a:t>
            </a:r>
          </a:p>
          <a:p>
            <a:pPr lvl="2"/>
            <a:r>
              <a:rPr lang="ja-JP" altLang="en-US" sz="1600" dirty="0"/>
              <a:t>単語同士の共通点の有無→あればそれが特徴</a:t>
            </a:r>
            <a:r>
              <a:rPr lang="en-US" altLang="ja-JP" sz="1600" dirty="0"/>
              <a:t>.</a:t>
            </a:r>
          </a:p>
          <a:p>
            <a:pPr marL="914400" lvl="2" indent="0">
              <a:buNone/>
            </a:pPr>
            <a:r>
              <a:rPr lang="ja-JP" altLang="en-US" sz="1600" dirty="0"/>
              <a:t>→特徴を抽出していく</a:t>
            </a:r>
            <a:r>
              <a:rPr lang="en-US" altLang="ja-JP" sz="1600" dirty="0" smtClean="0"/>
              <a:t>.</a:t>
            </a:r>
            <a:endParaRPr lang="en-US" altLang="ja-JP" sz="1600" dirty="0"/>
          </a:p>
        </p:txBody>
      </p:sp>
      <p:sp>
        <p:nvSpPr>
          <p:cNvPr id="4" name="スライド番号プレースホルダー 3"/>
          <p:cNvSpPr>
            <a:spLocks noGrp="1"/>
          </p:cNvSpPr>
          <p:nvPr>
            <p:ph type="sldNum" sz="quarter" idx="12"/>
          </p:nvPr>
        </p:nvSpPr>
        <p:spPr/>
        <p:txBody>
          <a:bodyPr/>
          <a:lstStyle/>
          <a:p>
            <a:fld id="{8CDCB459-7057-4A33-9D4B-53BEBC8C0A5B}" type="slidenum">
              <a:rPr lang="ja-JP" altLang="en-US" smtClean="0"/>
              <a:t>36</a:t>
            </a:fld>
            <a:endParaRPr lang="ja-JP" altLang="en-US" dirty="0"/>
          </a:p>
        </p:txBody>
      </p:sp>
      <p:sp>
        <p:nvSpPr>
          <p:cNvPr id="5" name="楕円 4"/>
          <p:cNvSpPr/>
          <p:nvPr/>
        </p:nvSpPr>
        <p:spPr>
          <a:xfrm>
            <a:off x="3775829" y="3674701"/>
            <a:ext cx="1669244" cy="616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775829" y="3871767"/>
            <a:ext cx="1609448"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8" name="楕円 7"/>
          <p:cNvSpPr/>
          <p:nvPr/>
        </p:nvSpPr>
        <p:spPr>
          <a:xfrm>
            <a:off x="6249645" y="3673688"/>
            <a:ext cx="1669244" cy="6390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249645" y="3852806"/>
            <a:ext cx="1609448"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10" name="楕円 9"/>
          <p:cNvSpPr/>
          <p:nvPr/>
        </p:nvSpPr>
        <p:spPr>
          <a:xfrm>
            <a:off x="1122438" y="3654612"/>
            <a:ext cx="1669244" cy="616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152336" y="3813837"/>
            <a:ext cx="1639346"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12" name="左右矢印 11"/>
          <p:cNvSpPr/>
          <p:nvPr/>
        </p:nvSpPr>
        <p:spPr>
          <a:xfrm>
            <a:off x="3000307" y="3953897"/>
            <a:ext cx="566897" cy="1780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右矢印 12"/>
          <p:cNvSpPr/>
          <p:nvPr/>
        </p:nvSpPr>
        <p:spPr>
          <a:xfrm>
            <a:off x="5593054" y="3965982"/>
            <a:ext cx="566897" cy="1675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378330" y="5172324"/>
            <a:ext cx="5146877" cy="584775"/>
          </a:xfrm>
          <a:prstGeom prst="rect">
            <a:avLst/>
          </a:prstGeom>
          <a:noFill/>
        </p:spPr>
        <p:txBody>
          <a:bodyPr wrap="square" rtlCol="0">
            <a:spAutoFit/>
          </a:bodyPr>
          <a:lstStyle/>
          <a:p>
            <a:r>
              <a:rPr kumimoji="1" lang="ja-JP" altLang="en-US" sz="1600" dirty="0" smtClean="0"/>
              <a:t>特徴単語同士の共通点をさらに抽出</a:t>
            </a:r>
            <a:endParaRPr kumimoji="1" lang="en-US" altLang="ja-JP" sz="1600" dirty="0" smtClean="0"/>
          </a:p>
          <a:p>
            <a:r>
              <a:rPr kumimoji="1" lang="en-US" altLang="ja-JP" sz="1600" dirty="0" smtClean="0"/>
              <a:t>Ex)</a:t>
            </a:r>
            <a:r>
              <a:rPr kumimoji="1" lang="ja-JP" altLang="en-US" sz="1600" dirty="0" smtClean="0"/>
              <a:t>文字数，同じ文字，アクセント，リンキング・・・</a:t>
            </a:r>
            <a:endParaRPr kumimoji="1" lang="ja-JP" altLang="en-US" sz="1600" dirty="0"/>
          </a:p>
        </p:txBody>
      </p:sp>
      <p:sp>
        <p:nvSpPr>
          <p:cNvPr id="16" name="下矢印 15"/>
          <p:cNvSpPr/>
          <p:nvPr/>
        </p:nvSpPr>
        <p:spPr>
          <a:xfrm>
            <a:off x="3887700" y="4499898"/>
            <a:ext cx="1222866" cy="5407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2607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1545" y="904689"/>
            <a:ext cx="5417127" cy="704886"/>
          </a:xfrm>
        </p:spPr>
        <p:txBody>
          <a:bodyPr>
            <a:normAutofit fontScale="90000"/>
          </a:bodyPr>
          <a:lstStyle/>
          <a:p>
            <a:r>
              <a:rPr lang="ja-JP" altLang="en-US" dirty="0" smtClean="0"/>
              <a:t>穴埋め問題生成機能</a:t>
            </a:r>
            <a:endParaRPr kumimoji="1" lang="ja-JP" altLang="en-US" dirty="0"/>
          </a:p>
        </p:txBody>
      </p:sp>
      <p:sp>
        <p:nvSpPr>
          <p:cNvPr id="3" name="コンテンツ プレースホルダー 2"/>
          <p:cNvSpPr>
            <a:spLocks noGrp="1"/>
          </p:cNvSpPr>
          <p:nvPr>
            <p:ph idx="1"/>
          </p:nvPr>
        </p:nvSpPr>
        <p:spPr>
          <a:xfrm>
            <a:off x="1200028" y="1817613"/>
            <a:ext cx="6818336" cy="1806762"/>
          </a:xfrm>
        </p:spPr>
        <p:txBody>
          <a:bodyPr>
            <a:normAutofit/>
          </a:bodyPr>
          <a:lstStyle/>
          <a:p>
            <a:r>
              <a:rPr lang="ja-JP" altLang="en-US" dirty="0" smtClean="0"/>
              <a:t>問題はディクテーション型式の空欄補助</a:t>
            </a:r>
            <a:r>
              <a:rPr lang="en-US" altLang="ja-JP" dirty="0" smtClean="0"/>
              <a:t>(</a:t>
            </a:r>
            <a:r>
              <a:rPr lang="ja-JP" altLang="en-US" dirty="0" smtClean="0"/>
              <a:t>穴埋め問題</a:t>
            </a:r>
            <a:r>
              <a:rPr lang="en-US" altLang="ja-JP" dirty="0" smtClean="0"/>
              <a:t>).</a:t>
            </a:r>
          </a:p>
          <a:p>
            <a:endParaRPr lang="en-US" altLang="ja-JP" u="sng" dirty="0" smtClean="0"/>
          </a:p>
          <a:p>
            <a:r>
              <a:rPr lang="ja-JP" altLang="en-US" dirty="0" smtClean="0"/>
              <a:t>問題に難易度を設定し，難易度ごとに以下の表のように問題を変化</a:t>
            </a:r>
            <a:r>
              <a:rPr lang="en-US" altLang="ja-JP" dirty="0" smtClean="0"/>
              <a:t>.</a:t>
            </a:r>
          </a:p>
          <a:p>
            <a:pPr lvl="1"/>
            <a:endParaRPr lang="en-US" altLang="ja-JP" u="sng" dirty="0" smtClean="0"/>
          </a:p>
        </p:txBody>
      </p:sp>
      <p:sp>
        <p:nvSpPr>
          <p:cNvPr id="4" name="スライド番号プレースホルダー 3"/>
          <p:cNvSpPr>
            <a:spLocks noGrp="1"/>
          </p:cNvSpPr>
          <p:nvPr>
            <p:ph type="sldNum" sz="quarter" idx="12"/>
          </p:nvPr>
        </p:nvSpPr>
        <p:spPr>
          <a:xfrm>
            <a:off x="7929217" y="6492875"/>
            <a:ext cx="695238" cy="365125"/>
          </a:xfrm>
        </p:spPr>
        <p:txBody>
          <a:bodyPr/>
          <a:lstStyle/>
          <a:p>
            <a:fld id="{9D037E68-6B2D-4743-A682-FD0B79350DFC}" type="slidenum">
              <a:rPr lang="ja-JP" altLang="en-US" smtClean="0"/>
              <a:t>37</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549918772"/>
              </p:ext>
            </p:extLst>
          </p:nvPr>
        </p:nvGraphicFramePr>
        <p:xfrm>
          <a:off x="1132748" y="3416556"/>
          <a:ext cx="7491707" cy="2852625"/>
        </p:xfrm>
        <a:graphic>
          <a:graphicData uri="http://schemas.openxmlformats.org/drawingml/2006/table">
            <a:tbl>
              <a:tblPr>
                <a:tableStyleId>{5C22544A-7EE6-4342-B048-85BDC9FD1C3A}</a:tableStyleId>
              </a:tblPr>
              <a:tblGrid>
                <a:gridCol w="1944755">
                  <a:extLst>
                    <a:ext uri="{9D8B030D-6E8A-4147-A177-3AD203B41FA5}">
                      <a16:colId xmlns:a16="http://schemas.microsoft.com/office/drawing/2014/main" val="1086582118"/>
                    </a:ext>
                  </a:extLst>
                </a:gridCol>
                <a:gridCol w="1925963">
                  <a:extLst>
                    <a:ext uri="{9D8B030D-6E8A-4147-A177-3AD203B41FA5}">
                      <a16:colId xmlns:a16="http://schemas.microsoft.com/office/drawing/2014/main" val="3190075939"/>
                    </a:ext>
                  </a:extLst>
                </a:gridCol>
                <a:gridCol w="1897898">
                  <a:extLst>
                    <a:ext uri="{9D8B030D-6E8A-4147-A177-3AD203B41FA5}">
                      <a16:colId xmlns:a16="http://schemas.microsoft.com/office/drawing/2014/main" val="3147650359"/>
                    </a:ext>
                  </a:extLst>
                </a:gridCol>
                <a:gridCol w="1723091">
                  <a:extLst>
                    <a:ext uri="{9D8B030D-6E8A-4147-A177-3AD203B41FA5}">
                      <a16:colId xmlns:a16="http://schemas.microsoft.com/office/drawing/2014/main" val="3326773636"/>
                    </a:ext>
                  </a:extLst>
                </a:gridCol>
              </a:tblGrid>
              <a:tr h="584798">
                <a:tc>
                  <a:txBody>
                    <a:bodyPr/>
                    <a:lstStyle/>
                    <a:p>
                      <a:pPr algn="ctr" fontAlgn="ctr"/>
                      <a:r>
                        <a:rPr lang="ja-JP" altLang="en-US" sz="1800" u="none" strike="noStrike" dirty="0">
                          <a:effectLst/>
                        </a:rPr>
                        <a:t>難易度＼変更点</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a:effectLst/>
                        </a:rPr>
                        <a:t>空欄個数</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a:effectLst/>
                        </a:rPr>
                        <a:t>音声スピード</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smtClean="0">
                          <a:effectLst/>
                        </a:rPr>
                        <a:t>問題の種類</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2570450"/>
                  </a:ext>
                </a:extLst>
              </a:tr>
              <a:tr h="594522">
                <a:tc>
                  <a:txBody>
                    <a:bodyPr/>
                    <a:lstStyle/>
                    <a:p>
                      <a:pPr algn="ctr" fontAlgn="ctr"/>
                      <a:r>
                        <a:rPr lang="ja-JP" altLang="en-US" sz="1800" u="none" strike="noStrike" dirty="0">
                          <a:effectLst/>
                        </a:rPr>
                        <a:t>初級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5~10</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ゆっくり</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短文</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845597"/>
                  </a:ext>
                </a:extLst>
              </a:tr>
              <a:tr h="594522">
                <a:tc>
                  <a:txBody>
                    <a:bodyPr/>
                    <a:lstStyle/>
                    <a:p>
                      <a:pPr algn="ctr" fontAlgn="ctr"/>
                      <a:r>
                        <a:rPr lang="ja-JP" altLang="en-US" sz="1800" u="none" strike="noStrike" dirty="0">
                          <a:effectLst/>
                        </a:rPr>
                        <a:t>中級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10~15</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普通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短い会話</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0206276"/>
                  </a:ext>
                </a:extLst>
              </a:tr>
              <a:tr h="1078783">
                <a:tc>
                  <a:txBody>
                    <a:bodyPr/>
                    <a:lstStyle/>
                    <a:p>
                      <a:pPr algn="ctr" fontAlgn="ctr"/>
                      <a:r>
                        <a:rPr lang="ja-JP" altLang="en-US" sz="1800" u="none" strike="noStrike" dirty="0">
                          <a:effectLst/>
                        </a:rPr>
                        <a:t>上級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15~20</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速い</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長文</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1952787"/>
                  </a:ext>
                </a:extLst>
              </a:tr>
            </a:tbl>
          </a:graphicData>
        </a:graphic>
      </p:graphicFrame>
    </p:spTree>
    <p:extLst>
      <p:ext uri="{BB962C8B-B14F-4D97-AF65-F5344CB8AC3E}">
        <p14:creationId xmlns:p14="http://schemas.microsoft.com/office/powerpoint/2010/main" val="1820763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9841" y="830119"/>
            <a:ext cx="7943851" cy="701998"/>
          </a:xfrm>
        </p:spPr>
        <p:txBody>
          <a:bodyPr>
            <a:normAutofit/>
          </a:bodyPr>
          <a:lstStyle/>
          <a:p>
            <a:r>
              <a:rPr lang="ja-JP" altLang="en-US" sz="4400" dirty="0" smtClean="0"/>
              <a:t>提案システム概要図</a:t>
            </a:r>
            <a:r>
              <a:rPr lang="ja-JP" altLang="en-US" sz="4000" dirty="0" smtClean="0"/>
              <a:t>　</a:t>
            </a:r>
            <a:endParaRPr kumimoji="1" lang="ja-JP" altLang="en-US" sz="4000"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3710" y="1464955"/>
            <a:ext cx="694715" cy="694715"/>
          </a:xfrm>
        </p:spPr>
      </p:pic>
      <p:sp>
        <p:nvSpPr>
          <p:cNvPr id="3" name="スライド番号プレースホルダー 2"/>
          <p:cNvSpPr>
            <a:spLocks noGrp="1"/>
          </p:cNvSpPr>
          <p:nvPr>
            <p:ph type="sldNum" sz="quarter" idx="12"/>
          </p:nvPr>
        </p:nvSpPr>
        <p:spPr>
          <a:xfrm>
            <a:off x="8014549" y="6492875"/>
            <a:ext cx="695238" cy="365125"/>
          </a:xfrm>
        </p:spPr>
        <p:txBody>
          <a:bodyPr/>
          <a:lstStyle/>
          <a:p>
            <a:fld id="{0EA5BA5C-CDE7-497D-9261-6A40424EDE0C}" type="slidenum">
              <a:rPr kumimoji="1" lang="ja-JP" altLang="en-US" smtClean="0"/>
              <a:t>38</a:t>
            </a:fld>
            <a:endParaRPr kumimoji="1" lang="ja-JP" altLang="en-US" dirty="0"/>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1436959"/>
            <a:ext cx="725203" cy="725203"/>
          </a:xfrm>
          <a:prstGeom prst="rect">
            <a:avLst/>
          </a:prstGeom>
        </p:spPr>
      </p:pic>
      <p:sp>
        <p:nvSpPr>
          <p:cNvPr id="6" name="円柱 5"/>
          <p:cNvSpPr/>
          <p:nvPr/>
        </p:nvSpPr>
        <p:spPr>
          <a:xfrm>
            <a:off x="6945140" y="1076087"/>
            <a:ext cx="973560" cy="1015459"/>
          </a:xfrm>
          <a:prstGeom prst="can">
            <a:avLst>
              <a:gd name="adj" fmla="val 2799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 name="テキスト ボックス 6"/>
          <p:cNvSpPr txBox="1"/>
          <p:nvPr/>
        </p:nvSpPr>
        <p:spPr>
          <a:xfrm>
            <a:off x="6967815" y="1531846"/>
            <a:ext cx="912682" cy="338554"/>
          </a:xfrm>
          <a:prstGeom prst="rect">
            <a:avLst/>
          </a:prstGeom>
          <a:noFill/>
        </p:spPr>
        <p:txBody>
          <a:bodyPr wrap="square" rtlCol="0">
            <a:spAutoFit/>
          </a:bodyPr>
          <a:lstStyle/>
          <a:p>
            <a:r>
              <a:rPr lang="ja-JP" altLang="en-US" sz="1600" dirty="0" smtClean="0">
                <a:solidFill>
                  <a:schemeClr val="bg1"/>
                </a:solidFill>
              </a:rPr>
              <a:t>英文</a:t>
            </a:r>
            <a:r>
              <a:rPr lang="en-US" altLang="ja-JP" sz="1600" dirty="0" smtClean="0">
                <a:solidFill>
                  <a:schemeClr val="bg1"/>
                </a:solidFill>
              </a:rPr>
              <a:t>DB</a:t>
            </a:r>
            <a:endParaRPr lang="ja-JP" altLang="en-US" sz="1600" dirty="0">
              <a:solidFill>
                <a:schemeClr val="bg1"/>
              </a:solidFill>
            </a:endParaRPr>
          </a:p>
        </p:txBody>
      </p:sp>
      <p:sp>
        <p:nvSpPr>
          <p:cNvPr id="8" name="直方体 7"/>
          <p:cNvSpPr/>
          <p:nvPr/>
        </p:nvSpPr>
        <p:spPr>
          <a:xfrm>
            <a:off x="4147083" y="2106378"/>
            <a:ext cx="816830" cy="535854"/>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 name="テキスト ボックス 9"/>
          <p:cNvSpPr txBox="1"/>
          <p:nvPr/>
        </p:nvSpPr>
        <p:spPr>
          <a:xfrm>
            <a:off x="3370991" y="1702542"/>
            <a:ext cx="2356880" cy="369332"/>
          </a:xfrm>
          <a:prstGeom prst="rect">
            <a:avLst/>
          </a:prstGeom>
          <a:noFill/>
        </p:spPr>
        <p:txBody>
          <a:bodyPr wrap="square" rtlCol="0">
            <a:spAutoFit/>
          </a:bodyPr>
          <a:lstStyle/>
          <a:p>
            <a:r>
              <a:rPr lang="ja-JP" altLang="en-US" b="1" dirty="0" smtClean="0"/>
              <a:t>穴埋め問題生成機能</a:t>
            </a:r>
            <a:endParaRPr lang="en-US" altLang="ja-JP" b="1" dirty="0"/>
          </a:p>
        </p:txBody>
      </p:sp>
      <p:sp>
        <p:nvSpPr>
          <p:cNvPr id="13" name="テキスト ボックス 12"/>
          <p:cNvSpPr txBox="1"/>
          <p:nvPr/>
        </p:nvSpPr>
        <p:spPr>
          <a:xfrm>
            <a:off x="507526" y="3725582"/>
            <a:ext cx="1682748" cy="300082"/>
          </a:xfrm>
          <a:prstGeom prst="rect">
            <a:avLst/>
          </a:prstGeom>
          <a:noFill/>
        </p:spPr>
        <p:txBody>
          <a:bodyPr wrap="square" rtlCol="0">
            <a:spAutoFit/>
          </a:bodyPr>
          <a:lstStyle/>
          <a:p>
            <a:r>
              <a:rPr lang="ja-JP" altLang="en-US" sz="1350" dirty="0" smtClean="0"/>
              <a:t>　　学習者</a:t>
            </a:r>
            <a:endParaRPr lang="en-US" altLang="ja-JP" sz="1350" dirty="0" smtClean="0"/>
          </a:p>
        </p:txBody>
      </p:sp>
      <p:sp>
        <p:nvSpPr>
          <p:cNvPr id="20" name="円柱 19"/>
          <p:cNvSpPr/>
          <p:nvPr/>
        </p:nvSpPr>
        <p:spPr>
          <a:xfrm>
            <a:off x="7283797" y="3960687"/>
            <a:ext cx="1130990" cy="966041"/>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2" name="テキスト ボックス 21"/>
          <p:cNvSpPr txBox="1"/>
          <p:nvPr/>
        </p:nvSpPr>
        <p:spPr>
          <a:xfrm>
            <a:off x="7283797" y="4390440"/>
            <a:ext cx="1218275" cy="307777"/>
          </a:xfrm>
          <a:prstGeom prst="rect">
            <a:avLst/>
          </a:prstGeom>
          <a:noFill/>
        </p:spPr>
        <p:txBody>
          <a:bodyPr wrap="square" rtlCol="0">
            <a:spAutoFit/>
          </a:bodyPr>
          <a:lstStyle/>
          <a:p>
            <a:r>
              <a:rPr lang="ja-JP" altLang="en-US" sz="1400" dirty="0" smtClean="0">
                <a:solidFill>
                  <a:schemeClr val="bg1"/>
                </a:solidFill>
              </a:rPr>
              <a:t>学習履歴</a:t>
            </a:r>
            <a:r>
              <a:rPr lang="en-US" altLang="ja-JP" sz="1400" dirty="0" smtClean="0">
                <a:solidFill>
                  <a:schemeClr val="bg1"/>
                </a:solidFill>
              </a:rPr>
              <a:t>DB</a:t>
            </a:r>
            <a:endParaRPr lang="ja-JP" altLang="en-US" sz="1400" dirty="0">
              <a:solidFill>
                <a:schemeClr val="bg1"/>
              </a:solidFill>
            </a:endParaRPr>
          </a:p>
        </p:txBody>
      </p:sp>
      <p:sp>
        <p:nvSpPr>
          <p:cNvPr id="26" name="テキスト ボックス 25"/>
          <p:cNvSpPr txBox="1"/>
          <p:nvPr/>
        </p:nvSpPr>
        <p:spPr>
          <a:xfrm>
            <a:off x="380579" y="4683577"/>
            <a:ext cx="2099970" cy="300082"/>
          </a:xfrm>
          <a:prstGeom prst="rect">
            <a:avLst/>
          </a:prstGeom>
          <a:noFill/>
        </p:spPr>
        <p:txBody>
          <a:bodyPr wrap="square" rtlCol="0">
            <a:spAutoFit/>
          </a:bodyPr>
          <a:lstStyle/>
          <a:p>
            <a:r>
              <a:rPr lang="ja-JP" altLang="en-US" sz="1350" dirty="0" smtClean="0"/>
              <a:t>管理者</a:t>
            </a:r>
            <a:r>
              <a:rPr lang="en-US" altLang="ja-JP" sz="1350" dirty="0" smtClean="0"/>
              <a:t>(</a:t>
            </a:r>
            <a:r>
              <a:rPr lang="ja-JP" altLang="en-US" sz="1350" dirty="0" smtClean="0"/>
              <a:t>教員，指導者</a:t>
            </a:r>
            <a:r>
              <a:rPr lang="en-US" altLang="ja-JP" sz="1350" dirty="0" smtClean="0"/>
              <a:t>)</a:t>
            </a:r>
            <a:endParaRPr lang="ja-JP" altLang="en-US" sz="1350" dirty="0"/>
          </a:p>
        </p:txBody>
      </p:sp>
      <p:pic>
        <p:nvPicPr>
          <p:cNvPr id="2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915" y="4950187"/>
            <a:ext cx="840556" cy="840556"/>
          </a:xfrm>
          <a:prstGeom prst="rect">
            <a:avLst/>
          </a:prstGeom>
        </p:spPr>
      </p:pic>
      <p:sp>
        <p:nvSpPr>
          <p:cNvPr id="28" name="直方体 27"/>
          <p:cNvSpPr/>
          <p:nvPr/>
        </p:nvSpPr>
        <p:spPr>
          <a:xfrm>
            <a:off x="4034792" y="4926728"/>
            <a:ext cx="1337853" cy="810327"/>
          </a:xfrm>
          <a:prstGeom prst="cub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3" name="右矢印 32"/>
          <p:cNvSpPr/>
          <p:nvPr/>
        </p:nvSpPr>
        <p:spPr>
          <a:xfrm rot="9441988">
            <a:off x="5360168" y="1896875"/>
            <a:ext cx="1545710" cy="21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円柱 37"/>
          <p:cNvSpPr/>
          <p:nvPr/>
        </p:nvSpPr>
        <p:spPr>
          <a:xfrm>
            <a:off x="8027500" y="1076087"/>
            <a:ext cx="950238" cy="1012030"/>
          </a:xfrm>
          <a:prstGeom prst="can">
            <a:avLst>
              <a:gd name="adj" fmla="val 2714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8" name="右矢印 47"/>
          <p:cNvSpPr/>
          <p:nvPr/>
        </p:nvSpPr>
        <p:spPr>
          <a:xfrm rot="757682">
            <a:off x="5263069" y="3609856"/>
            <a:ext cx="1829605" cy="246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テキスト ボックス 48"/>
          <p:cNvSpPr txBox="1"/>
          <p:nvPr/>
        </p:nvSpPr>
        <p:spPr>
          <a:xfrm>
            <a:off x="7332331" y="2123915"/>
            <a:ext cx="2002896" cy="584775"/>
          </a:xfrm>
          <a:prstGeom prst="rect">
            <a:avLst/>
          </a:prstGeom>
          <a:noFill/>
        </p:spPr>
        <p:txBody>
          <a:bodyPr wrap="square" rtlCol="0">
            <a:spAutoFit/>
          </a:bodyPr>
          <a:lstStyle/>
          <a:p>
            <a:r>
              <a:rPr lang="ja-JP" altLang="en-US" sz="1600" b="1" dirty="0" smtClean="0"/>
              <a:t>ユーザーレベル　判定機能</a:t>
            </a:r>
            <a:endParaRPr lang="en-US" altLang="ja-JP" b="1" dirty="0" smtClean="0"/>
          </a:p>
        </p:txBody>
      </p:sp>
      <p:sp>
        <p:nvSpPr>
          <p:cNvPr id="50" name="テキスト ボックス 49"/>
          <p:cNvSpPr txBox="1"/>
          <p:nvPr/>
        </p:nvSpPr>
        <p:spPr>
          <a:xfrm>
            <a:off x="5145421" y="3932002"/>
            <a:ext cx="1431629" cy="461665"/>
          </a:xfrm>
          <a:prstGeom prst="rect">
            <a:avLst/>
          </a:prstGeom>
          <a:noFill/>
        </p:spPr>
        <p:txBody>
          <a:bodyPr wrap="square" rtlCol="0">
            <a:spAutoFit/>
          </a:bodyPr>
          <a:lstStyle/>
          <a:p>
            <a:r>
              <a:rPr lang="ja-JP" altLang="en-US" sz="1200" dirty="0" smtClean="0"/>
              <a:t>④解答を学習履歴　</a:t>
            </a:r>
            <a:r>
              <a:rPr lang="en-US" altLang="ja-JP" sz="1200" dirty="0" smtClean="0"/>
              <a:t>DB</a:t>
            </a:r>
            <a:r>
              <a:rPr lang="ja-JP" altLang="en-US" sz="1200" dirty="0" smtClean="0"/>
              <a:t>に格納</a:t>
            </a:r>
            <a:endParaRPr lang="en-US" altLang="ja-JP" sz="1200" dirty="0" smtClean="0"/>
          </a:p>
        </p:txBody>
      </p:sp>
      <p:sp>
        <p:nvSpPr>
          <p:cNvPr id="51" name="テキスト ボックス 50"/>
          <p:cNvSpPr txBox="1"/>
          <p:nvPr/>
        </p:nvSpPr>
        <p:spPr>
          <a:xfrm>
            <a:off x="5976283" y="4919879"/>
            <a:ext cx="2242403" cy="646331"/>
          </a:xfrm>
          <a:prstGeom prst="rect">
            <a:avLst/>
          </a:prstGeom>
          <a:noFill/>
        </p:spPr>
        <p:txBody>
          <a:bodyPr wrap="square" rtlCol="0">
            <a:spAutoFit/>
          </a:bodyPr>
          <a:lstStyle/>
          <a:p>
            <a:r>
              <a:rPr lang="ja-JP" altLang="en-US" sz="1200" dirty="0"/>
              <a:t>・</a:t>
            </a:r>
            <a:r>
              <a:rPr lang="ja-JP" altLang="en-US" sz="1200" dirty="0" smtClean="0"/>
              <a:t>問題文、音声の管理</a:t>
            </a:r>
            <a:endParaRPr lang="en-US" altLang="ja-JP" sz="1200" dirty="0" smtClean="0"/>
          </a:p>
          <a:p>
            <a:r>
              <a:rPr lang="ja-JP" altLang="en-US" sz="1200" dirty="0" smtClean="0"/>
              <a:t>・学習者の管理</a:t>
            </a:r>
            <a:endParaRPr lang="en-US" altLang="ja-JP" sz="1200" dirty="0" smtClean="0"/>
          </a:p>
          <a:p>
            <a:r>
              <a:rPr lang="ja-JP" altLang="en-US" sz="1200" dirty="0" smtClean="0"/>
              <a:t>・学習</a:t>
            </a:r>
            <a:r>
              <a:rPr lang="ja-JP" altLang="en-US" sz="1200" dirty="0"/>
              <a:t>履歴</a:t>
            </a:r>
            <a:r>
              <a:rPr lang="ja-JP" altLang="en-US" sz="1200" dirty="0" smtClean="0"/>
              <a:t>の管理</a:t>
            </a:r>
            <a:endParaRPr lang="en-US" altLang="ja-JP" sz="1200" dirty="0" smtClean="0"/>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67" y="4949328"/>
            <a:ext cx="796852" cy="796852"/>
          </a:xfrm>
          <a:prstGeom prst="rect">
            <a:avLst/>
          </a:prstGeom>
        </p:spPr>
      </p:pic>
      <p:sp>
        <p:nvSpPr>
          <p:cNvPr id="60" name="テキスト ボックス 59"/>
          <p:cNvSpPr txBox="1"/>
          <p:nvPr/>
        </p:nvSpPr>
        <p:spPr>
          <a:xfrm>
            <a:off x="3851125" y="4539911"/>
            <a:ext cx="2454952" cy="369332"/>
          </a:xfrm>
          <a:prstGeom prst="rect">
            <a:avLst/>
          </a:prstGeom>
          <a:noFill/>
        </p:spPr>
        <p:txBody>
          <a:bodyPr wrap="square" rtlCol="0">
            <a:spAutoFit/>
          </a:bodyPr>
          <a:lstStyle/>
          <a:p>
            <a:r>
              <a:rPr lang="ja-JP" altLang="en-US" b="1" dirty="0" smtClean="0"/>
              <a:t>管理機能（</a:t>
            </a:r>
            <a:r>
              <a:rPr lang="en-US" altLang="ja-JP" b="1" dirty="0" smtClean="0"/>
              <a:t>LMS</a:t>
            </a:r>
            <a:r>
              <a:rPr lang="ja-JP" altLang="en-US" b="1" dirty="0" smtClean="0"/>
              <a:t>）</a:t>
            </a:r>
            <a:endParaRPr lang="ja-JP" altLang="en-US" b="1" dirty="0"/>
          </a:p>
        </p:txBody>
      </p:sp>
      <p:sp>
        <p:nvSpPr>
          <p:cNvPr id="61" name="直方体 60"/>
          <p:cNvSpPr/>
          <p:nvPr/>
        </p:nvSpPr>
        <p:spPr>
          <a:xfrm>
            <a:off x="4042137" y="3265854"/>
            <a:ext cx="921776" cy="529102"/>
          </a:xfrm>
          <a:prstGeom prst="cub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3" name="テキスト ボックス 62"/>
          <p:cNvSpPr txBox="1"/>
          <p:nvPr/>
        </p:nvSpPr>
        <p:spPr>
          <a:xfrm>
            <a:off x="3486186" y="2888049"/>
            <a:ext cx="2099928" cy="369332"/>
          </a:xfrm>
          <a:prstGeom prst="rect">
            <a:avLst/>
          </a:prstGeom>
          <a:noFill/>
        </p:spPr>
        <p:txBody>
          <a:bodyPr wrap="square" rtlCol="0">
            <a:spAutoFit/>
          </a:bodyPr>
          <a:lstStyle/>
          <a:p>
            <a:r>
              <a:rPr lang="ja-JP" altLang="en-US" b="1" dirty="0" smtClean="0"/>
              <a:t>学習</a:t>
            </a:r>
            <a:r>
              <a:rPr lang="ja-JP" altLang="en-US" b="1" dirty="0"/>
              <a:t>履歴</a:t>
            </a:r>
            <a:r>
              <a:rPr lang="ja-JP" altLang="en-US" b="1" dirty="0" smtClean="0"/>
              <a:t>集計機能</a:t>
            </a:r>
            <a:endParaRPr lang="en-US" altLang="ja-JP" b="1" dirty="0"/>
          </a:p>
        </p:txBody>
      </p:sp>
      <p:sp>
        <p:nvSpPr>
          <p:cNvPr id="64" name="左右矢印 63"/>
          <p:cNvSpPr/>
          <p:nvPr/>
        </p:nvSpPr>
        <p:spPr>
          <a:xfrm rot="20526364">
            <a:off x="5448483" y="4603175"/>
            <a:ext cx="1812660" cy="1900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8425" y="2237295"/>
            <a:ext cx="667363" cy="667363"/>
          </a:xfrm>
          <a:prstGeom prst="rect">
            <a:avLst/>
          </a:prstGeom>
        </p:spPr>
      </p:pic>
      <p:sp>
        <p:nvSpPr>
          <p:cNvPr id="66" name="下矢印 65"/>
          <p:cNvSpPr/>
          <p:nvPr/>
        </p:nvSpPr>
        <p:spPr>
          <a:xfrm rot="5400000">
            <a:off x="2954304" y="1926293"/>
            <a:ext cx="197380" cy="866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299979" y="2493515"/>
            <a:ext cx="1574721" cy="461665"/>
          </a:xfrm>
          <a:prstGeom prst="rect">
            <a:avLst/>
          </a:prstGeom>
          <a:noFill/>
        </p:spPr>
        <p:txBody>
          <a:bodyPr wrap="square" rtlCol="0">
            <a:spAutoFit/>
          </a:bodyPr>
          <a:lstStyle/>
          <a:p>
            <a:r>
              <a:rPr kumimoji="1" lang="ja-JP" altLang="en-US" sz="1200" dirty="0" smtClean="0"/>
              <a:t>②穴埋め問題の提示</a:t>
            </a:r>
            <a:endParaRPr kumimoji="1" lang="en-US" altLang="ja-JP" sz="1200" dirty="0" smtClean="0"/>
          </a:p>
          <a:p>
            <a:r>
              <a:rPr kumimoji="1" lang="ja-JP" altLang="en-US" sz="1200" dirty="0" smtClean="0"/>
              <a:t>音声の再生</a:t>
            </a:r>
            <a:endParaRPr kumimoji="1" lang="ja-JP" altLang="en-US" sz="1200" dirty="0"/>
          </a:p>
        </p:txBody>
      </p:sp>
      <p:sp>
        <p:nvSpPr>
          <p:cNvPr id="68" name="下矢印 67"/>
          <p:cNvSpPr/>
          <p:nvPr/>
        </p:nvSpPr>
        <p:spPr>
          <a:xfrm rot="16200000">
            <a:off x="2900417" y="3024371"/>
            <a:ext cx="264550" cy="862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p:cNvSpPr txBox="1"/>
          <p:nvPr/>
        </p:nvSpPr>
        <p:spPr>
          <a:xfrm>
            <a:off x="2410272" y="3656072"/>
            <a:ext cx="1757429" cy="276999"/>
          </a:xfrm>
          <a:prstGeom prst="rect">
            <a:avLst/>
          </a:prstGeom>
          <a:noFill/>
        </p:spPr>
        <p:txBody>
          <a:bodyPr wrap="square" rtlCol="0">
            <a:spAutoFit/>
          </a:bodyPr>
          <a:lstStyle/>
          <a:p>
            <a:r>
              <a:rPr lang="ja-JP" altLang="en-US" sz="1200" dirty="0" smtClean="0"/>
              <a:t>③解答の送信</a:t>
            </a:r>
            <a:endParaRPr kumimoji="1" lang="ja-JP" altLang="en-US" sz="1200" dirty="0"/>
          </a:p>
        </p:txBody>
      </p:sp>
      <p:sp>
        <p:nvSpPr>
          <p:cNvPr id="70" name="下矢印 69"/>
          <p:cNvSpPr/>
          <p:nvPr/>
        </p:nvSpPr>
        <p:spPr>
          <a:xfrm rot="16200000">
            <a:off x="3040380" y="5109251"/>
            <a:ext cx="243749" cy="9843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259201" y="5837450"/>
            <a:ext cx="1757429" cy="276999"/>
          </a:xfrm>
          <a:prstGeom prst="rect">
            <a:avLst/>
          </a:prstGeom>
          <a:noFill/>
        </p:spPr>
        <p:txBody>
          <a:bodyPr wrap="square" rtlCol="0">
            <a:spAutoFit/>
          </a:bodyPr>
          <a:lstStyle/>
          <a:p>
            <a:r>
              <a:rPr kumimoji="1" lang="ja-JP" altLang="en-US" sz="1200" dirty="0" smtClean="0"/>
              <a:t>問題、音声の登録</a:t>
            </a:r>
            <a:endParaRPr kumimoji="1" lang="en-US" altLang="ja-JP" sz="1200" dirty="0" smtClean="0"/>
          </a:p>
        </p:txBody>
      </p:sp>
      <p:sp>
        <p:nvSpPr>
          <p:cNvPr id="73" name="下矢印 72"/>
          <p:cNvSpPr/>
          <p:nvPr/>
        </p:nvSpPr>
        <p:spPr>
          <a:xfrm rot="5400000">
            <a:off x="3030748" y="4724073"/>
            <a:ext cx="243749" cy="10036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2322242" y="4664431"/>
            <a:ext cx="1827150" cy="461665"/>
          </a:xfrm>
          <a:prstGeom prst="rect">
            <a:avLst/>
          </a:prstGeom>
          <a:noFill/>
        </p:spPr>
        <p:txBody>
          <a:bodyPr wrap="square" rtlCol="0">
            <a:spAutoFit/>
          </a:bodyPr>
          <a:lstStyle/>
          <a:p>
            <a:r>
              <a:rPr lang="ja-JP" altLang="en-US" sz="1200" dirty="0" smtClean="0"/>
              <a:t>学習</a:t>
            </a:r>
            <a:r>
              <a:rPr lang="ja-JP" altLang="en-US" sz="1200" dirty="0"/>
              <a:t>履歴</a:t>
            </a:r>
            <a:r>
              <a:rPr lang="ja-JP" altLang="en-US" sz="1200" dirty="0" smtClean="0"/>
              <a:t>、　　</a:t>
            </a:r>
            <a:endParaRPr lang="en-US" altLang="ja-JP" sz="1200" dirty="0" smtClean="0"/>
          </a:p>
          <a:p>
            <a:r>
              <a:rPr kumimoji="1" lang="ja-JP" altLang="en-US" sz="1200" dirty="0" smtClean="0"/>
              <a:t>学習者データの取得</a:t>
            </a:r>
            <a:endParaRPr kumimoji="1" lang="en-US" altLang="ja-JP" sz="1200" dirty="0" smtClean="0"/>
          </a:p>
        </p:txBody>
      </p:sp>
      <p:sp>
        <p:nvSpPr>
          <p:cNvPr id="44" name="直方体 43"/>
          <p:cNvSpPr/>
          <p:nvPr/>
        </p:nvSpPr>
        <p:spPr>
          <a:xfrm>
            <a:off x="7233513" y="2679058"/>
            <a:ext cx="1128655" cy="564876"/>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5" name="右矢印 44"/>
          <p:cNvSpPr/>
          <p:nvPr/>
        </p:nvSpPr>
        <p:spPr>
          <a:xfrm rot="11421663">
            <a:off x="5417151" y="2589754"/>
            <a:ext cx="1560694" cy="221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右矢印 45"/>
          <p:cNvSpPr/>
          <p:nvPr/>
        </p:nvSpPr>
        <p:spPr>
          <a:xfrm rot="16200000">
            <a:off x="7454414" y="3391211"/>
            <a:ext cx="516785" cy="266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2" name="図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2953687"/>
            <a:ext cx="725203" cy="725203"/>
          </a:xfrm>
          <a:prstGeom prst="rect">
            <a:avLst/>
          </a:prstGeom>
        </p:spPr>
      </p:pic>
      <p:pic>
        <p:nvPicPr>
          <p:cNvPr id="53" name="図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2208376"/>
            <a:ext cx="725203" cy="725203"/>
          </a:xfrm>
          <a:prstGeom prst="rect">
            <a:avLst/>
          </a:prstGeom>
        </p:spPr>
      </p:pic>
      <p:pic>
        <p:nvPicPr>
          <p:cNvPr id="54"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945" y="3039552"/>
            <a:ext cx="694715" cy="694715"/>
          </a:xfrm>
          <a:prstGeom prst="rect">
            <a:avLst/>
          </a:prstGeom>
        </p:spPr>
      </p:pic>
      <p:sp>
        <p:nvSpPr>
          <p:cNvPr id="56" name="テキスト ボックス 55"/>
          <p:cNvSpPr txBox="1"/>
          <p:nvPr/>
        </p:nvSpPr>
        <p:spPr>
          <a:xfrm>
            <a:off x="2179741" y="1419873"/>
            <a:ext cx="1746506" cy="276999"/>
          </a:xfrm>
          <a:prstGeom prst="rect">
            <a:avLst/>
          </a:prstGeom>
          <a:noFill/>
        </p:spPr>
        <p:txBody>
          <a:bodyPr wrap="square" rtlCol="0">
            <a:spAutoFit/>
          </a:bodyPr>
          <a:lstStyle/>
          <a:p>
            <a:r>
              <a:rPr lang="ja-JP" altLang="en-US" sz="1200" dirty="0" smtClean="0"/>
              <a:t>①地域発音英語の選択</a:t>
            </a:r>
            <a:endParaRPr kumimoji="1" lang="en-US" altLang="ja-JP" sz="1200" dirty="0" smtClean="0"/>
          </a:p>
        </p:txBody>
      </p:sp>
      <p:sp>
        <p:nvSpPr>
          <p:cNvPr id="57" name="テキスト ボックス 56"/>
          <p:cNvSpPr txBox="1"/>
          <p:nvPr/>
        </p:nvSpPr>
        <p:spPr>
          <a:xfrm>
            <a:off x="8027500" y="1381822"/>
            <a:ext cx="1061665" cy="738664"/>
          </a:xfrm>
          <a:prstGeom prst="rect">
            <a:avLst/>
          </a:prstGeom>
          <a:noFill/>
        </p:spPr>
        <p:txBody>
          <a:bodyPr wrap="square" rtlCol="0">
            <a:spAutoFit/>
          </a:bodyPr>
          <a:lstStyle/>
          <a:p>
            <a:r>
              <a:rPr lang="ja-JP" altLang="en-US" sz="1400" dirty="0" smtClean="0">
                <a:solidFill>
                  <a:schemeClr val="bg1"/>
                </a:solidFill>
              </a:rPr>
              <a:t>地域発音英語音声</a:t>
            </a:r>
            <a:r>
              <a:rPr lang="en-US" altLang="ja-JP" sz="1400" dirty="0" smtClean="0">
                <a:solidFill>
                  <a:schemeClr val="bg1"/>
                </a:solidFill>
              </a:rPr>
              <a:t>DB</a:t>
            </a:r>
            <a:endParaRPr lang="ja-JP" altLang="en-US" sz="1400" dirty="0">
              <a:solidFill>
                <a:schemeClr val="bg1"/>
              </a:solidFill>
            </a:endParaRPr>
          </a:p>
        </p:txBody>
      </p:sp>
      <p:sp>
        <p:nvSpPr>
          <p:cNvPr id="58" name="テキスト ボックス 57"/>
          <p:cNvSpPr txBox="1"/>
          <p:nvPr/>
        </p:nvSpPr>
        <p:spPr>
          <a:xfrm>
            <a:off x="7797841" y="3397200"/>
            <a:ext cx="1769628" cy="276999"/>
          </a:xfrm>
          <a:prstGeom prst="rect">
            <a:avLst/>
          </a:prstGeom>
          <a:noFill/>
        </p:spPr>
        <p:txBody>
          <a:bodyPr wrap="square" rtlCol="0">
            <a:spAutoFit/>
          </a:bodyPr>
          <a:lstStyle/>
          <a:p>
            <a:r>
              <a:rPr lang="ja-JP" altLang="en-US" sz="1200" dirty="0" smtClean="0"/>
              <a:t>⑤学習履歴の送信</a:t>
            </a:r>
            <a:endParaRPr kumimoji="1" lang="ja-JP" altLang="en-US" sz="1200" dirty="0"/>
          </a:p>
        </p:txBody>
      </p:sp>
      <p:sp>
        <p:nvSpPr>
          <p:cNvPr id="71" name="下矢印 70"/>
          <p:cNvSpPr/>
          <p:nvPr/>
        </p:nvSpPr>
        <p:spPr>
          <a:xfrm rot="16200000">
            <a:off x="5239960" y="393741"/>
            <a:ext cx="158636" cy="23397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0413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0755" y="1009106"/>
            <a:ext cx="6897330" cy="753753"/>
          </a:xfrm>
        </p:spPr>
        <p:txBody>
          <a:bodyPr>
            <a:noAutofit/>
          </a:bodyPr>
          <a:lstStyle/>
          <a:p>
            <a:r>
              <a:rPr lang="ja-JP" altLang="en-US" sz="4400" b="1" dirty="0" smtClean="0"/>
              <a:t>提案</a:t>
            </a:r>
            <a:r>
              <a:rPr lang="ja-JP" altLang="en-US" sz="4400" b="1" dirty="0"/>
              <a:t>方式</a:t>
            </a:r>
            <a:r>
              <a:rPr lang="ja-JP" altLang="en-US" sz="4400" b="1" dirty="0" smtClean="0"/>
              <a:t>による学習の対象</a:t>
            </a:r>
            <a:endParaRPr kumimoji="1" lang="ja-JP" altLang="en-US" sz="4400" b="1"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943207611"/>
              </p:ext>
            </p:extLst>
          </p:nvPr>
        </p:nvGraphicFramePr>
        <p:xfrm>
          <a:off x="1453899" y="2162869"/>
          <a:ext cx="6591985" cy="1329869"/>
        </p:xfrm>
        <a:graphic>
          <a:graphicData uri="http://schemas.openxmlformats.org/drawingml/2006/table">
            <a:tbl>
              <a:tblPr firstRow="1" bandRow="1">
                <a:tableStyleId>{5C22544A-7EE6-4342-B048-85BDC9FD1C3A}</a:tableStyleId>
              </a:tblPr>
              <a:tblGrid>
                <a:gridCol w="2029191">
                  <a:extLst>
                    <a:ext uri="{9D8B030D-6E8A-4147-A177-3AD203B41FA5}">
                      <a16:colId xmlns:a16="http://schemas.microsoft.com/office/drawing/2014/main" val="20000"/>
                    </a:ext>
                  </a:extLst>
                </a:gridCol>
                <a:gridCol w="2281397">
                  <a:extLst>
                    <a:ext uri="{9D8B030D-6E8A-4147-A177-3AD203B41FA5}">
                      <a16:colId xmlns:a16="http://schemas.microsoft.com/office/drawing/2014/main" val="20001"/>
                    </a:ext>
                  </a:extLst>
                </a:gridCol>
                <a:gridCol w="2281397">
                  <a:extLst>
                    <a:ext uri="{9D8B030D-6E8A-4147-A177-3AD203B41FA5}">
                      <a16:colId xmlns:a16="http://schemas.microsoft.com/office/drawing/2014/main" val="20002"/>
                    </a:ext>
                  </a:extLst>
                </a:gridCol>
              </a:tblGrid>
              <a:tr h="513229">
                <a:tc>
                  <a:txBody>
                    <a:bodyPr/>
                    <a:lstStyle/>
                    <a:p>
                      <a:pPr algn="ctr"/>
                      <a:r>
                        <a:rPr kumimoji="1" lang="ja-JP" altLang="en-US" dirty="0" smtClean="0"/>
                        <a:t>遠隔</a:t>
                      </a:r>
                      <a:endParaRPr kumimoji="1" lang="ja-JP" altLang="en-US" dirty="0"/>
                    </a:p>
                  </a:txBody>
                  <a:tcPr/>
                </a:tc>
                <a:tc>
                  <a:txBody>
                    <a:bodyPr/>
                    <a:lstStyle/>
                    <a:p>
                      <a:pPr algn="ctr"/>
                      <a:r>
                        <a:rPr kumimoji="1" lang="ja-JP" altLang="en-US" dirty="0" smtClean="0"/>
                        <a:t>対面</a:t>
                      </a:r>
                      <a:endParaRPr kumimoji="1" lang="ja-JP" altLang="en-US" dirty="0"/>
                    </a:p>
                  </a:txBody>
                  <a:tcPr/>
                </a:tc>
                <a:tc>
                  <a:txBody>
                    <a:bodyPr/>
                    <a:lstStyle/>
                    <a:p>
                      <a:pPr algn="ctr"/>
                      <a:r>
                        <a:rPr kumimoji="1" lang="ja-JP" altLang="en-US" dirty="0" smtClean="0"/>
                        <a:t>両方</a:t>
                      </a:r>
                      <a:endParaRPr kumimoji="1" lang="en-US" altLang="ja-JP" dirty="0" smtClean="0"/>
                    </a:p>
                  </a:txBody>
                  <a:tcPr/>
                </a:tc>
                <a:extLst>
                  <a:ext uri="{0D108BD9-81ED-4DB2-BD59-A6C34878D82A}">
                    <a16:rowId xmlns:a16="http://schemas.microsoft.com/office/drawing/2014/main" val="10000"/>
                  </a:ext>
                </a:extLst>
              </a:tr>
              <a:tr h="816640">
                <a:tc>
                  <a:txBody>
                    <a:bodyPr/>
                    <a:lstStyle/>
                    <a:p>
                      <a:pPr algn="ctr"/>
                      <a:r>
                        <a:rPr kumimoji="1" lang="ja-JP" altLang="en-US" sz="3600" dirty="0" smtClean="0"/>
                        <a:t>△</a:t>
                      </a:r>
                      <a:endParaRPr kumimoji="1" lang="ja-JP" altLang="en-US" sz="3600" dirty="0"/>
                    </a:p>
                  </a:txBody>
                  <a:tcPr/>
                </a:tc>
                <a:tc>
                  <a:txBody>
                    <a:bodyPr/>
                    <a:lstStyle/>
                    <a:p>
                      <a:pPr algn="ctr"/>
                      <a:r>
                        <a:rPr kumimoji="1" lang="ja-JP" altLang="en-US" sz="3600" dirty="0" smtClean="0"/>
                        <a:t>〇</a:t>
                      </a:r>
                      <a:endParaRPr kumimoji="1" lang="ja-JP" altLang="en-US" sz="3600" dirty="0"/>
                    </a:p>
                  </a:txBody>
                  <a:tcPr/>
                </a:tc>
                <a:tc>
                  <a:txBody>
                    <a:bodyPr/>
                    <a:lstStyle/>
                    <a:p>
                      <a:pPr algn="ctr"/>
                      <a:r>
                        <a:rPr kumimoji="1" lang="ja-JP" altLang="en-US" sz="4000" dirty="0" smtClean="0"/>
                        <a:t>◎</a:t>
                      </a:r>
                      <a:endParaRPr kumimoji="1" lang="ja-JP" altLang="en-US" sz="4000" dirty="0"/>
                    </a:p>
                  </a:txBody>
                  <a:tcPr/>
                </a:tc>
                <a:extLst>
                  <a:ext uri="{0D108BD9-81ED-4DB2-BD59-A6C34878D82A}">
                    <a16:rowId xmlns:a16="http://schemas.microsoft.com/office/drawing/2014/main" val="10001"/>
                  </a:ext>
                </a:extLst>
              </a:tr>
            </a:tbl>
          </a:graphicData>
        </a:graphic>
      </p:graphicFrame>
      <p:sp>
        <p:nvSpPr>
          <p:cNvPr id="4" name="スライド番号プレースホルダー 3"/>
          <p:cNvSpPr>
            <a:spLocks noGrp="1"/>
          </p:cNvSpPr>
          <p:nvPr>
            <p:ph type="sldNum" sz="quarter" idx="12"/>
          </p:nvPr>
        </p:nvSpPr>
        <p:spPr>
          <a:xfrm>
            <a:off x="7296917" y="6449511"/>
            <a:ext cx="984019" cy="365125"/>
          </a:xfrm>
        </p:spPr>
        <p:txBody>
          <a:bodyPr/>
          <a:lstStyle/>
          <a:p>
            <a:fld id="{3247BCFE-0AD1-4244-A368-9A6E6A4172EB}" type="slidenum">
              <a:rPr lang="ja-JP" altLang="en-US" smtClean="0"/>
              <a:t>39</a:t>
            </a:fld>
            <a:endParaRPr lang="ja-JP" altLang="en-US" dirty="0"/>
          </a:p>
        </p:txBody>
      </p:sp>
      <p:graphicFrame>
        <p:nvGraphicFramePr>
          <p:cNvPr id="6" name="コンテンツ プレースホルダー 4"/>
          <p:cNvGraphicFramePr>
            <a:graphicFrameLocks/>
          </p:cNvGraphicFramePr>
          <p:nvPr>
            <p:extLst>
              <p:ext uri="{D42A27DB-BD31-4B8C-83A1-F6EECF244321}">
                <p14:modId xmlns:p14="http://schemas.microsoft.com/office/powerpoint/2010/main" val="3482507047"/>
              </p:ext>
            </p:extLst>
          </p:nvPr>
        </p:nvGraphicFramePr>
        <p:xfrm>
          <a:off x="1453898" y="4198397"/>
          <a:ext cx="6591985" cy="1293178"/>
        </p:xfrm>
        <a:graphic>
          <a:graphicData uri="http://schemas.openxmlformats.org/drawingml/2006/table">
            <a:tbl>
              <a:tblPr firstRow="1" bandRow="1">
                <a:tableStyleId>{5C22544A-7EE6-4342-B048-85BDC9FD1C3A}</a:tableStyleId>
              </a:tblPr>
              <a:tblGrid>
                <a:gridCol w="2029191">
                  <a:extLst>
                    <a:ext uri="{9D8B030D-6E8A-4147-A177-3AD203B41FA5}">
                      <a16:colId xmlns:a16="http://schemas.microsoft.com/office/drawing/2014/main" val="20000"/>
                    </a:ext>
                  </a:extLst>
                </a:gridCol>
                <a:gridCol w="2281397">
                  <a:extLst>
                    <a:ext uri="{9D8B030D-6E8A-4147-A177-3AD203B41FA5}">
                      <a16:colId xmlns:a16="http://schemas.microsoft.com/office/drawing/2014/main" val="20001"/>
                    </a:ext>
                  </a:extLst>
                </a:gridCol>
                <a:gridCol w="2281397">
                  <a:extLst>
                    <a:ext uri="{9D8B030D-6E8A-4147-A177-3AD203B41FA5}">
                      <a16:colId xmlns:a16="http://schemas.microsoft.com/office/drawing/2014/main" val="20002"/>
                    </a:ext>
                  </a:extLst>
                </a:gridCol>
              </a:tblGrid>
              <a:tr h="476538">
                <a:tc>
                  <a:txBody>
                    <a:bodyPr/>
                    <a:lstStyle/>
                    <a:p>
                      <a:pPr algn="ctr"/>
                      <a:r>
                        <a:rPr kumimoji="1" lang="ja-JP" altLang="en-US" dirty="0" smtClean="0"/>
                        <a:t>一人</a:t>
                      </a:r>
                      <a:endParaRPr kumimoji="1" lang="ja-JP" altLang="en-US" dirty="0"/>
                    </a:p>
                  </a:txBody>
                  <a:tcPr/>
                </a:tc>
                <a:tc>
                  <a:txBody>
                    <a:bodyPr/>
                    <a:lstStyle/>
                    <a:p>
                      <a:pPr algn="ctr"/>
                      <a:r>
                        <a:rPr kumimoji="1" lang="ja-JP" altLang="en-US" dirty="0" smtClean="0"/>
                        <a:t>複数人</a:t>
                      </a:r>
                      <a:endParaRPr kumimoji="1" lang="ja-JP" altLang="en-US" dirty="0"/>
                    </a:p>
                  </a:txBody>
                  <a:tcPr/>
                </a:tc>
                <a:tc>
                  <a:txBody>
                    <a:bodyPr/>
                    <a:lstStyle/>
                    <a:p>
                      <a:pPr algn="ctr"/>
                      <a:r>
                        <a:rPr kumimoji="1" lang="ja-JP" altLang="en-US" dirty="0" smtClean="0"/>
                        <a:t>両方</a:t>
                      </a:r>
                      <a:endParaRPr kumimoji="1" lang="en-US" altLang="ja-JP" dirty="0" smtClean="0"/>
                    </a:p>
                  </a:txBody>
                  <a:tcPr/>
                </a:tc>
                <a:extLst>
                  <a:ext uri="{0D108BD9-81ED-4DB2-BD59-A6C34878D82A}">
                    <a16:rowId xmlns:a16="http://schemas.microsoft.com/office/drawing/2014/main" val="10000"/>
                  </a:ext>
                </a:extLst>
              </a:tr>
              <a:tr h="816640">
                <a:tc>
                  <a:txBody>
                    <a:bodyPr/>
                    <a:lstStyle/>
                    <a:p>
                      <a:pPr algn="ctr"/>
                      <a:r>
                        <a:rPr kumimoji="1" lang="ja-JP" altLang="en-US" sz="3600" dirty="0" smtClean="0"/>
                        <a:t>△</a:t>
                      </a:r>
                      <a:endParaRPr kumimoji="1" lang="ja-JP" altLang="en-US" sz="3600" dirty="0"/>
                    </a:p>
                  </a:txBody>
                  <a:tcPr/>
                </a:tc>
                <a:tc>
                  <a:txBody>
                    <a:bodyPr/>
                    <a:lstStyle/>
                    <a:p>
                      <a:pPr algn="ctr"/>
                      <a:r>
                        <a:rPr kumimoji="1" lang="ja-JP" altLang="en-US" sz="3600" dirty="0" smtClean="0"/>
                        <a:t>〇</a:t>
                      </a:r>
                      <a:endParaRPr kumimoji="1" lang="ja-JP" altLang="en-US" sz="3600" dirty="0"/>
                    </a:p>
                  </a:txBody>
                  <a:tcPr/>
                </a:tc>
                <a:tc>
                  <a:txBody>
                    <a:bodyPr/>
                    <a:lstStyle/>
                    <a:p>
                      <a:pPr algn="ctr"/>
                      <a:r>
                        <a:rPr kumimoji="1" lang="ja-JP" altLang="en-US" sz="4000" dirty="0" smtClean="0"/>
                        <a:t>◎</a:t>
                      </a:r>
                      <a:endParaRPr kumimoji="1" lang="ja-JP" altLang="en-US" sz="4000" dirty="0"/>
                    </a:p>
                  </a:txBody>
                  <a:tcPr/>
                </a:tc>
                <a:extLst>
                  <a:ext uri="{0D108BD9-81ED-4DB2-BD59-A6C34878D82A}">
                    <a16:rowId xmlns:a16="http://schemas.microsoft.com/office/drawing/2014/main" val="10001"/>
                  </a:ext>
                </a:extLst>
              </a:tr>
            </a:tbl>
          </a:graphicData>
        </a:graphic>
      </p:graphicFrame>
      <p:sp>
        <p:nvSpPr>
          <p:cNvPr id="7" name="テキスト ボックス 6"/>
          <p:cNvSpPr txBox="1"/>
          <p:nvPr/>
        </p:nvSpPr>
        <p:spPr>
          <a:xfrm>
            <a:off x="1507047" y="5791014"/>
            <a:ext cx="6589200" cy="369332"/>
          </a:xfrm>
          <a:prstGeom prst="rect">
            <a:avLst/>
          </a:prstGeom>
          <a:noFill/>
        </p:spPr>
        <p:txBody>
          <a:bodyPr wrap="square" rtlCol="0">
            <a:spAutoFit/>
          </a:bodyPr>
          <a:lstStyle/>
          <a:p>
            <a:r>
              <a:rPr lang="ja-JP" altLang="en-US" dirty="0" smtClean="0"/>
              <a:t>対面の</a:t>
            </a:r>
            <a:r>
              <a:rPr lang="ja-JP" altLang="en-US" dirty="0"/>
              <a:t>複</a:t>
            </a:r>
            <a:r>
              <a:rPr lang="ja-JP" altLang="en-US" dirty="0" smtClean="0"/>
              <a:t>数</a:t>
            </a:r>
            <a:r>
              <a:rPr lang="ja-JP" altLang="en-US" dirty="0"/>
              <a:t>人</a:t>
            </a:r>
            <a:r>
              <a:rPr lang="ja-JP" altLang="en-US" dirty="0" smtClean="0"/>
              <a:t>で行う学習を想定．</a:t>
            </a:r>
            <a:endParaRPr lang="en-US" altLang="ja-JP" dirty="0" smtClean="0"/>
          </a:p>
        </p:txBody>
      </p:sp>
      <p:sp>
        <p:nvSpPr>
          <p:cNvPr id="3" name="テキスト ボックス 2"/>
          <p:cNvSpPr txBox="1"/>
          <p:nvPr/>
        </p:nvSpPr>
        <p:spPr>
          <a:xfrm>
            <a:off x="1350123" y="1839705"/>
            <a:ext cx="3716306" cy="369332"/>
          </a:xfrm>
          <a:prstGeom prst="rect">
            <a:avLst/>
          </a:prstGeom>
          <a:noFill/>
        </p:spPr>
        <p:txBody>
          <a:bodyPr wrap="square" rtlCol="0">
            <a:spAutoFit/>
          </a:bodyPr>
          <a:lstStyle/>
          <a:p>
            <a:r>
              <a:rPr lang="ja-JP" altLang="en-US" dirty="0" smtClean="0"/>
              <a:t>提案</a:t>
            </a:r>
            <a:r>
              <a:rPr lang="ja-JP" altLang="en-US" dirty="0"/>
              <a:t>方式</a:t>
            </a:r>
            <a:r>
              <a:rPr lang="ja-JP" altLang="en-US" dirty="0" smtClean="0"/>
              <a:t>による学習の</a:t>
            </a:r>
            <a:r>
              <a:rPr kumimoji="1" lang="ja-JP" altLang="en-US" dirty="0" smtClean="0"/>
              <a:t>利用方法</a:t>
            </a:r>
            <a:endParaRPr kumimoji="1" lang="ja-JP" altLang="en-US" dirty="0"/>
          </a:p>
        </p:txBody>
      </p:sp>
      <p:sp>
        <p:nvSpPr>
          <p:cNvPr id="8" name="テキスト ボックス 7"/>
          <p:cNvSpPr txBox="1"/>
          <p:nvPr/>
        </p:nvSpPr>
        <p:spPr>
          <a:xfrm>
            <a:off x="1350123" y="3892748"/>
            <a:ext cx="3451524" cy="369332"/>
          </a:xfrm>
          <a:prstGeom prst="rect">
            <a:avLst/>
          </a:prstGeom>
          <a:noFill/>
        </p:spPr>
        <p:txBody>
          <a:bodyPr wrap="square" rtlCol="0">
            <a:spAutoFit/>
          </a:bodyPr>
          <a:lstStyle/>
          <a:p>
            <a:r>
              <a:rPr lang="ja-JP" altLang="en-US" dirty="0" smtClean="0"/>
              <a:t>提案方式の学習</a:t>
            </a:r>
            <a:r>
              <a:rPr lang="ja-JP" altLang="en-US" dirty="0"/>
              <a:t>方法</a:t>
            </a:r>
            <a:endParaRPr kumimoji="1" lang="ja-JP" altLang="en-US" dirty="0"/>
          </a:p>
        </p:txBody>
      </p:sp>
    </p:spTree>
    <p:extLst>
      <p:ext uri="{BB962C8B-B14F-4D97-AF65-F5344CB8AC3E}">
        <p14:creationId xmlns:p14="http://schemas.microsoft.com/office/powerpoint/2010/main" val="2629341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968188"/>
            <a:ext cx="7543800" cy="769173"/>
          </a:xfrm>
        </p:spPr>
        <p:txBody>
          <a:bodyPr>
            <a:normAutofit/>
          </a:bodyPr>
          <a:lstStyle/>
          <a:p>
            <a:r>
              <a:rPr lang="ja-JP" altLang="en-US" sz="4400" b="1" dirty="0"/>
              <a:t>関連</a:t>
            </a:r>
            <a:r>
              <a:rPr lang="ja-JP" altLang="en-US" sz="4400" b="1" dirty="0" smtClean="0"/>
              <a:t>研究②</a:t>
            </a:r>
            <a:endParaRPr kumimoji="1" lang="ja-JP" altLang="en-US" sz="4400" dirty="0"/>
          </a:p>
        </p:txBody>
      </p:sp>
      <p:sp>
        <p:nvSpPr>
          <p:cNvPr id="3" name="コンテンツ プレースホルダー 2"/>
          <p:cNvSpPr>
            <a:spLocks noGrp="1"/>
          </p:cNvSpPr>
          <p:nvPr>
            <p:ph idx="1"/>
          </p:nvPr>
        </p:nvSpPr>
        <p:spPr>
          <a:xfrm>
            <a:off x="731520" y="1817344"/>
            <a:ext cx="7953715" cy="4169664"/>
          </a:xfrm>
        </p:spPr>
        <p:txBody>
          <a:bodyPr/>
          <a:lstStyle/>
          <a:p>
            <a:pPr marL="0" lvl="0" indent="0">
              <a:buClr>
                <a:srgbClr val="1CADE4"/>
              </a:buClr>
              <a:buNone/>
            </a:pPr>
            <a:r>
              <a:rPr lang="en-US" altLang="ja-JP" sz="1600" b="1" dirty="0">
                <a:solidFill>
                  <a:prstClr val="black">
                    <a:lumMod val="75000"/>
                    <a:lumOff val="25000"/>
                  </a:prstClr>
                </a:solidFill>
              </a:rPr>
              <a:t>【E-Learning</a:t>
            </a:r>
            <a:r>
              <a:rPr lang="ja-JP" altLang="en-US" sz="1600" b="1" dirty="0">
                <a:solidFill>
                  <a:prstClr val="black">
                    <a:lumMod val="75000"/>
                    <a:lumOff val="25000"/>
                  </a:prstClr>
                </a:solidFill>
              </a:rPr>
              <a:t>英語学習</a:t>
            </a:r>
            <a:r>
              <a:rPr lang="en-US" altLang="ja-JP" sz="1600" b="1" dirty="0">
                <a:solidFill>
                  <a:prstClr val="black">
                    <a:lumMod val="75000"/>
                    <a:lumOff val="25000"/>
                  </a:prstClr>
                </a:solidFill>
              </a:rPr>
              <a:t>】</a:t>
            </a:r>
          </a:p>
          <a:p>
            <a:pPr marL="0" lvl="0" indent="0">
              <a:buClr>
                <a:srgbClr val="1CADE4"/>
              </a:buClr>
              <a:buNone/>
            </a:pPr>
            <a:r>
              <a:rPr lang="ja-JP" altLang="en-US" sz="1600" dirty="0" smtClean="0">
                <a:solidFill>
                  <a:prstClr val="black">
                    <a:lumMod val="75000"/>
                    <a:lumOff val="25000"/>
                  </a:prstClr>
                </a:solidFill>
              </a:rPr>
              <a:t>［</a:t>
            </a:r>
            <a:r>
              <a:rPr lang="en-US" altLang="ja-JP" sz="1600" dirty="0">
                <a:solidFill>
                  <a:prstClr val="black">
                    <a:lumMod val="75000"/>
                    <a:lumOff val="25000"/>
                  </a:prstClr>
                </a:solidFill>
              </a:rPr>
              <a:t>1</a:t>
            </a:r>
            <a:r>
              <a:rPr lang="ja-JP" altLang="en-US" sz="1600" dirty="0" smtClean="0">
                <a:solidFill>
                  <a:prstClr val="black">
                    <a:lumMod val="75000"/>
                    <a:lumOff val="25000"/>
                  </a:prstClr>
                </a:solidFill>
              </a:rPr>
              <a:t>］</a:t>
            </a:r>
            <a:r>
              <a:rPr lang="ja-JP" altLang="en-US" sz="1600" dirty="0">
                <a:solidFill>
                  <a:prstClr val="black">
                    <a:lumMod val="75000"/>
                    <a:lumOff val="25000"/>
                  </a:prstClr>
                </a:solidFill>
              </a:rPr>
              <a:t>「</a:t>
            </a:r>
            <a:r>
              <a:rPr lang="ja-JP" altLang="ja-JP" sz="1600" dirty="0">
                <a:solidFill>
                  <a:prstClr val="black">
                    <a:lumMod val="75000"/>
                    <a:lumOff val="25000"/>
                  </a:prstClr>
                </a:solidFill>
              </a:rPr>
              <a:t>聞き取り箇所の正答率集計機能を備えた英語リスニング学習支援システム </a:t>
            </a:r>
            <a:r>
              <a:rPr lang="ja-JP" altLang="en-US" sz="1600" dirty="0">
                <a:solidFill>
                  <a:prstClr val="black">
                    <a:lumMod val="75000"/>
                    <a:lumOff val="25000"/>
                  </a:prstClr>
                </a:solidFill>
              </a:rPr>
              <a:t>」</a:t>
            </a:r>
            <a:r>
              <a:rPr lang="ja-JP" altLang="en-US" sz="1800" dirty="0">
                <a:solidFill>
                  <a:prstClr val="black">
                    <a:lumMod val="75000"/>
                    <a:lumOff val="25000"/>
                  </a:prstClr>
                </a:solidFill>
              </a:rPr>
              <a:t>　　　　　　　　　　　　　　　　　　　</a:t>
            </a:r>
            <a:r>
              <a:rPr lang="ja-JP" altLang="en-US" sz="1200" dirty="0">
                <a:solidFill>
                  <a:prstClr val="black">
                    <a:lumMod val="75000"/>
                    <a:lumOff val="25000"/>
                  </a:prstClr>
                </a:solidFill>
              </a:rPr>
              <a:t>（著者：</a:t>
            </a:r>
            <a:r>
              <a:rPr lang="ja-JP" altLang="ja-JP" sz="1200" dirty="0">
                <a:solidFill>
                  <a:prstClr val="black">
                    <a:lumMod val="75000"/>
                    <a:lumOff val="25000"/>
                  </a:prstClr>
                </a:solidFill>
              </a:rPr>
              <a:t>栗原 準</a:t>
            </a:r>
            <a:r>
              <a:rPr lang="en-US" altLang="ja-JP" sz="1200" dirty="0">
                <a:solidFill>
                  <a:prstClr val="black">
                    <a:lumMod val="75000"/>
                    <a:lumOff val="25000"/>
                  </a:prstClr>
                </a:solidFill>
              </a:rPr>
              <a:t>, </a:t>
            </a:r>
            <a:r>
              <a:rPr lang="ja-JP" altLang="ja-JP" sz="1200" dirty="0">
                <a:solidFill>
                  <a:prstClr val="black">
                    <a:lumMod val="75000"/>
                    <a:lumOff val="25000"/>
                  </a:prstClr>
                </a:solidFill>
              </a:rPr>
              <a:t>石川 俊明</a:t>
            </a:r>
            <a:r>
              <a:rPr lang="en-US" altLang="ja-JP" sz="1200" dirty="0">
                <a:solidFill>
                  <a:prstClr val="black">
                    <a:lumMod val="75000"/>
                    <a:lumOff val="25000"/>
                  </a:prstClr>
                </a:solidFill>
              </a:rPr>
              <a:t>, </a:t>
            </a:r>
            <a:r>
              <a:rPr lang="ja-JP" altLang="ja-JP" sz="1200" dirty="0">
                <a:solidFill>
                  <a:prstClr val="black">
                    <a:lumMod val="75000"/>
                    <a:lumOff val="25000"/>
                  </a:prstClr>
                </a:solidFill>
              </a:rPr>
              <a:t>上村 航平</a:t>
            </a:r>
            <a:r>
              <a:rPr lang="en-US" altLang="ja-JP" sz="1200" dirty="0">
                <a:solidFill>
                  <a:prstClr val="black">
                    <a:lumMod val="75000"/>
                    <a:lumOff val="25000"/>
                  </a:prstClr>
                </a:solidFill>
              </a:rPr>
              <a:t>, </a:t>
            </a:r>
            <a:r>
              <a:rPr lang="ja-JP" altLang="ja-JP" sz="1200" dirty="0">
                <a:solidFill>
                  <a:prstClr val="black">
                    <a:lumMod val="75000"/>
                    <a:lumOff val="25000"/>
                  </a:prstClr>
                </a:solidFill>
              </a:rPr>
              <a:t>笠井 貴之</a:t>
            </a:r>
            <a:r>
              <a:rPr lang="en-US" altLang="ja-JP" sz="1200" dirty="0">
                <a:solidFill>
                  <a:prstClr val="black">
                    <a:lumMod val="75000"/>
                    <a:lumOff val="25000"/>
                  </a:prstClr>
                </a:solidFill>
              </a:rPr>
              <a:t>, </a:t>
            </a:r>
            <a:r>
              <a:rPr lang="ja-JP" altLang="ja-JP" sz="1200" dirty="0">
                <a:solidFill>
                  <a:prstClr val="black">
                    <a:lumMod val="75000"/>
                    <a:lumOff val="25000"/>
                  </a:prstClr>
                </a:solidFill>
              </a:rPr>
              <a:t>鷹野 孝典</a:t>
            </a:r>
            <a:r>
              <a:rPr lang="ja-JP" altLang="en-US" sz="1200" dirty="0">
                <a:solidFill>
                  <a:prstClr val="black">
                    <a:lumMod val="75000"/>
                    <a:lumOff val="25000"/>
                  </a:prstClr>
                </a:solidFill>
              </a:rPr>
              <a:t>）</a:t>
            </a:r>
            <a:endParaRPr lang="ja-JP" altLang="ja-JP" sz="1200" dirty="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smtClean="0">
                <a:solidFill>
                  <a:prstClr val="black">
                    <a:lumMod val="75000"/>
                    <a:lumOff val="25000"/>
                  </a:prstClr>
                </a:solidFill>
              </a:rPr>
              <a:t>2</a:t>
            </a:r>
            <a:r>
              <a:rPr lang="ja-JP" altLang="en-US" sz="1600" dirty="0" smtClean="0">
                <a:solidFill>
                  <a:prstClr val="black">
                    <a:lumMod val="75000"/>
                    <a:lumOff val="25000"/>
                  </a:prstClr>
                </a:solidFill>
              </a:rPr>
              <a:t>］</a:t>
            </a:r>
            <a:r>
              <a:rPr lang="ja-JP" altLang="en-US" sz="1600" dirty="0">
                <a:solidFill>
                  <a:prstClr val="black">
                    <a:lumMod val="75000"/>
                    <a:lumOff val="25000"/>
                  </a:prstClr>
                </a:solidFill>
              </a:rPr>
              <a:t>「英語リスニング指導におけるポーズ挿入と減速の効果についての研究」　　</a:t>
            </a:r>
            <a:r>
              <a:rPr lang="ja-JP" altLang="en-US" sz="1800" dirty="0">
                <a:solidFill>
                  <a:prstClr val="black">
                    <a:lumMod val="75000"/>
                    <a:lumOff val="25000"/>
                  </a:prstClr>
                </a:solidFill>
              </a:rPr>
              <a:t>　　　　　　　　　　　　　　　　　　　　　　　</a:t>
            </a:r>
            <a:r>
              <a:rPr lang="ja-JP" altLang="en-US" sz="1200" dirty="0">
                <a:solidFill>
                  <a:prstClr val="black">
                    <a:lumMod val="75000"/>
                    <a:lumOff val="25000"/>
                  </a:prstClr>
                </a:solidFill>
              </a:rPr>
              <a:t>（著者：池上，収録刊行物：</a:t>
            </a:r>
            <a:r>
              <a:rPr lang="zh-TW" altLang="en-US" sz="1200" dirty="0">
                <a:solidFill>
                  <a:prstClr val="black">
                    <a:lumMod val="75000"/>
                    <a:lumOff val="25000"/>
                  </a:prstClr>
                </a:solidFill>
                <a:latin typeface="メイリオ" panose="020B0604030504040204" pitchFamily="50" charset="-128"/>
                <a:ea typeface="メイリオ" panose="020B0604030504040204" pitchFamily="50" charset="-128"/>
              </a:rPr>
              <a:t>言語文化研究 </a:t>
            </a:r>
            <a:r>
              <a:rPr lang="en-US" altLang="zh-TW" sz="1200" dirty="0">
                <a:solidFill>
                  <a:prstClr val="black">
                    <a:lumMod val="75000"/>
                    <a:lumOff val="25000"/>
                  </a:prstClr>
                </a:solidFill>
                <a:latin typeface="メイリオ" panose="020B0604030504040204" pitchFamily="50" charset="-128"/>
                <a:ea typeface="メイリオ" panose="020B0604030504040204" pitchFamily="50" charset="-128"/>
              </a:rPr>
              <a:t>35(2), 33-54, 2016-03</a:t>
            </a:r>
            <a:r>
              <a:rPr lang="ja-JP" altLang="en-US" sz="1200" dirty="0">
                <a:solidFill>
                  <a:prstClr val="black">
                    <a:lumMod val="75000"/>
                    <a:lumOff val="25000"/>
                  </a:prstClr>
                </a:solidFill>
              </a:rPr>
              <a:t>）</a:t>
            </a:r>
            <a:r>
              <a:rPr lang="ja-JP" altLang="en-US" sz="1200" b="1" dirty="0">
                <a:solidFill>
                  <a:prstClr val="black">
                    <a:lumMod val="75000"/>
                    <a:lumOff val="25000"/>
                  </a:prstClr>
                </a:solidFill>
              </a:rPr>
              <a:t>　　　　　　　　　　　　　　　　　　　　　　　　　　</a:t>
            </a:r>
            <a:r>
              <a:rPr lang="ja-JP" altLang="en-US" sz="1200" dirty="0">
                <a:solidFill>
                  <a:prstClr val="black">
                    <a:lumMod val="75000"/>
                    <a:lumOff val="25000"/>
                  </a:prstClr>
                </a:solidFill>
              </a:rPr>
              <a:t>音声スピードの変化よりも，「音声の間にポーズを入れる」方が，英語リスニング能力の不足している学生には効果的である，という</a:t>
            </a:r>
            <a:r>
              <a:rPr lang="ja-JP" altLang="en-US" sz="1200" dirty="0" smtClean="0">
                <a:solidFill>
                  <a:prstClr val="black">
                    <a:lumMod val="75000"/>
                    <a:lumOff val="25000"/>
                  </a:prstClr>
                </a:solidFill>
              </a:rPr>
              <a:t>考察</a:t>
            </a:r>
            <a:endParaRPr lang="en-US" altLang="ja-JP" sz="1200" dirty="0" smtClean="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a:solidFill>
                  <a:prstClr val="black">
                    <a:lumMod val="75000"/>
                    <a:lumOff val="25000"/>
                  </a:prstClr>
                </a:solidFill>
              </a:rPr>
              <a:t>3</a:t>
            </a:r>
            <a:r>
              <a:rPr lang="ja-JP" altLang="en-US" sz="1600" dirty="0">
                <a:solidFill>
                  <a:prstClr val="black">
                    <a:lumMod val="75000"/>
                    <a:lumOff val="25000"/>
                  </a:prstClr>
                </a:solidFill>
              </a:rPr>
              <a:t>」「英語リスニング能力向上のための映画教材の</a:t>
            </a:r>
            <a:r>
              <a:rPr lang="ja-JP" altLang="en-US" sz="1600" dirty="0" smtClean="0">
                <a:solidFill>
                  <a:prstClr val="black">
                    <a:lumMod val="75000"/>
                    <a:lumOff val="25000"/>
                  </a:prstClr>
                </a:solidFill>
              </a:rPr>
              <a:t>活用」　　　　　　　　　　　　　　　　　　　　　　　　　　　　　　　　</a:t>
            </a:r>
            <a:r>
              <a:rPr lang="ja-JP" altLang="en-US" sz="1200" dirty="0" smtClean="0">
                <a:solidFill>
                  <a:prstClr val="black">
                    <a:lumMod val="75000"/>
                    <a:lumOff val="25000"/>
                  </a:prstClr>
                </a:solidFill>
              </a:rPr>
              <a:t>（著者：水澤　収録刊行物：</a:t>
            </a:r>
            <a:r>
              <a:rPr lang="en-US" altLang="ja-JP" sz="1200" dirty="0">
                <a:solidFill>
                  <a:prstClr val="black">
                    <a:lumMod val="75000"/>
                    <a:lumOff val="25000"/>
                  </a:prstClr>
                </a:solidFill>
              </a:rPr>
              <a:t>Lingua (26), 97-111, </a:t>
            </a:r>
            <a:r>
              <a:rPr lang="en-US" altLang="ja-JP" sz="1200" dirty="0" smtClean="0">
                <a:solidFill>
                  <a:prstClr val="black">
                    <a:lumMod val="75000"/>
                    <a:lumOff val="25000"/>
                  </a:prstClr>
                </a:solidFill>
              </a:rPr>
              <a:t>2016-03-20</a:t>
            </a:r>
            <a:r>
              <a:rPr lang="ja-JP" altLang="en-US" sz="1200" dirty="0" smtClean="0">
                <a:solidFill>
                  <a:prstClr val="black">
                    <a:lumMod val="75000"/>
                    <a:lumOff val="25000"/>
                  </a:prstClr>
                </a:solidFill>
              </a:rPr>
              <a:t>）</a:t>
            </a:r>
            <a:endParaRPr lang="en-US" altLang="ja-JP" sz="1200" dirty="0">
              <a:solidFill>
                <a:prstClr val="black">
                  <a:lumMod val="75000"/>
                  <a:lumOff val="25000"/>
                </a:prstClr>
              </a:solidFill>
            </a:endParaRPr>
          </a:p>
          <a:p>
            <a:pPr marL="0" lvl="0" indent="0">
              <a:buClr>
                <a:srgbClr val="1CADE4"/>
              </a:buClr>
              <a:buNone/>
            </a:pPr>
            <a:r>
              <a:rPr lang="ja-JP" altLang="en-US" sz="1200" dirty="0" smtClean="0">
                <a:solidFill>
                  <a:prstClr val="black">
                    <a:lumMod val="75000"/>
                    <a:lumOff val="25000"/>
                  </a:prstClr>
                </a:solidFill>
              </a:rPr>
              <a:t>洋画を学習コンテンツとして活用した研究．実際に英語リスニング能力の向上に繋がったという結論</a:t>
            </a:r>
            <a:endParaRPr lang="en-US" altLang="ja-JP" sz="1200" dirty="0" smtClean="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smtClean="0">
                <a:solidFill>
                  <a:prstClr val="black">
                    <a:lumMod val="75000"/>
                    <a:lumOff val="25000"/>
                  </a:prstClr>
                </a:solidFill>
              </a:rPr>
              <a:t>4</a:t>
            </a:r>
            <a:r>
              <a:rPr lang="ja-JP" altLang="en-US" sz="1600" dirty="0">
                <a:solidFill>
                  <a:prstClr val="black">
                    <a:lumMod val="75000"/>
                    <a:lumOff val="25000"/>
                  </a:prstClr>
                </a:solidFill>
              </a:rPr>
              <a:t>」「大学生の英語リスニング能力におけるシャドーイングの効果</a:t>
            </a:r>
            <a:r>
              <a:rPr lang="en-US" altLang="ja-JP" sz="1600" dirty="0">
                <a:solidFill>
                  <a:prstClr val="black">
                    <a:lumMod val="75000"/>
                    <a:lumOff val="25000"/>
                  </a:prstClr>
                </a:solidFill>
              </a:rPr>
              <a:t>:</a:t>
            </a:r>
            <a:r>
              <a:rPr lang="ja-JP" altLang="en-US" sz="1600" dirty="0">
                <a:solidFill>
                  <a:prstClr val="black">
                    <a:lumMod val="75000"/>
                    <a:lumOff val="25000"/>
                  </a:prstClr>
                </a:solidFill>
              </a:rPr>
              <a:t>洋楽歌詞の活用を</a:t>
            </a:r>
            <a:r>
              <a:rPr lang="ja-JP" altLang="en-US" sz="1600" dirty="0" smtClean="0">
                <a:solidFill>
                  <a:prstClr val="black">
                    <a:lumMod val="75000"/>
                    <a:lumOff val="25000"/>
                  </a:prstClr>
                </a:solidFill>
              </a:rPr>
              <a:t>通して」　</a:t>
            </a:r>
            <a:r>
              <a:rPr lang="ja-JP" altLang="en-US" sz="1200" dirty="0" smtClean="0">
                <a:solidFill>
                  <a:prstClr val="black">
                    <a:lumMod val="75000"/>
                    <a:lumOff val="25000"/>
                  </a:prstClr>
                </a:solidFill>
              </a:rPr>
              <a:t>（著者：河野，林，毛利　収録刊行物：</a:t>
            </a:r>
            <a:r>
              <a:rPr lang="zh-CN" altLang="en-US" sz="1200" dirty="0">
                <a:solidFill>
                  <a:prstClr val="black">
                    <a:lumMod val="75000"/>
                    <a:lumOff val="25000"/>
                  </a:prstClr>
                </a:solidFill>
                <a:latin typeface="メイリオ" panose="020B0604030504040204" pitchFamily="50" charset="-128"/>
                <a:ea typeface="メイリオ" panose="020B0604030504040204" pitchFamily="50" charset="-128"/>
              </a:rPr>
              <a:t>佐賀大学教育実践研究 </a:t>
            </a:r>
            <a:r>
              <a:rPr lang="en-US" altLang="zh-CN" sz="1200" dirty="0">
                <a:solidFill>
                  <a:prstClr val="black">
                    <a:lumMod val="75000"/>
                    <a:lumOff val="25000"/>
                  </a:prstClr>
                </a:solidFill>
                <a:latin typeface="メイリオ" panose="020B0604030504040204" pitchFamily="50" charset="-128"/>
                <a:ea typeface="メイリオ" panose="020B0604030504040204" pitchFamily="50" charset="-128"/>
              </a:rPr>
              <a:t>33, 111-118, </a:t>
            </a:r>
            <a:r>
              <a:rPr lang="en-US" altLang="zh-CN" sz="1200" dirty="0" smtClean="0">
                <a:solidFill>
                  <a:prstClr val="black">
                    <a:lumMod val="75000"/>
                    <a:lumOff val="25000"/>
                  </a:prstClr>
                </a:solidFill>
                <a:latin typeface="メイリオ" panose="020B0604030504040204" pitchFamily="50" charset="-128"/>
                <a:ea typeface="メイリオ" panose="020B0604030504040204" pitchFamily="50" charset="-128"/>
              </a:rPr>
              <a:t>2016-03</a:t>
            </a:r>
            <a:r>
              <a:rPr lang="ja-JP" altLang="en-US" sz="1200" dirty="0" smtClean="0">
                <a:solidFill>
                  <a:prstClr val="black">
                    <a:lumMod val="75000"/>
                    <a:lumOff val="25000"/>
                  </a:prstClr>
                </a:solidFill>
                <a:latin typeface="メイリオ" panose="020B0604030504040204" pitchFamily="50" charset="-128"/>
                <a:ea typeface="メイリオ" panose="020B0604030504040204" pitchFamily="50" charset="-128"/>
              </a:rPr>
              <a:t>）</a:t>
            </a:r>
            <a:endParaRPr lang="en-US" altLang="ja-JP" sz="1200" dirty="0">
              <a:solidFill>
                <a:prstClr val="black">
                  <a:lumMod val="75000"/>
                  <a:lumOff val="25000"/>
                </a:prstClr>
              </a:solidFill>
              <a:latin typeface="メイリオ" panose="020B0604030504040204" pitchFamily="50" charset="-128"/>
              <a:ea typeface="メイリオ" panose="020B0604030504040204" pitchFamily="50" charset="-128"/>
            </a:endParaRPr>
          </a:p>
          <a:p>
            <a:pPr marL="0" lvl="0" indent="0">
              <a:buClr>
                <a:srgbClr val="1CADE4"/>
              </a:buClr>
              <a:buNone/>
            </a:pPr>
            <a:r>
              <a:rPr lang="ja-JP" altLang="en-US" sz="1200" dirty="0" smtClean="0">
                <a:solidFill>
                  <a:prstClr val="black">
                    <a:lumMod val="75000"/>
                    <a:lumOff val="25000"/>
                  </a:prstClr>
                </a:solidFill>
              </a:rPr>
              <a:t>洋楽</a:t>
            </a:r>
            <a:r>
              <a:rPr lang="ja-JP" altLang="en-US" sz="1200" dirty="0">
                <a:solidFill>
                  <a:prstClr val="black">
                    <a:lumMod val="75000"/>
                    <a:lumOff val="25000"/>
                  </a:prstClr>
                </a:solidFill>
              </a:rPr>
              <a:t>をシャドーイング教材として活用した</a:t>
            </a:r>
            <a:r>
              <a:rPr lang="ja-JP" altLang="en-US" sz="1200" dirty="0" smtClean="0">
                <a:solidFill>
                  <a:prstClr val="black">
                    <a:lumMod val="75000"/>
                    <a:lumOff val="25000"/>
                  </a:prstClr>
                </a:solidFill>
              </a:rPr>
              <a:t>研究　　　　　　　　　　　　　　　　　　　　　　　　　　　　　　　　　　　　　　　　　　　　　　　　　　結果</a:t>
            </a:r>
            <a:r>
              <a:rPr lang="ja-JP" altLang="en-US" sz="1200" dirty="0">
                <a:solidFill>
                  <a:prstClr val="black">
                    <a:lumMod val="75000"/>
                    <a:lumOff val="25000"/>
                  </a:prstClr>
                </a:solidFill>
              </a:rPr>
              <a:t>：学習後に学習者のリスニング能力の向上はあまり見られず，学習意識の向上は見られた．</a:t>
            </a:r>
            <a:endParaRPr kumimoji="1" lang="ja-JP" altLang="en-US" sz="1600" dirty="0"/>
          </a:p>
        </p:txBody>
      </p:sp>
      <p:sp>
        <p:nvSpPr>
          <p:cNvPr id="4" name="スライド番号プレースホルダー 3"/>
          <p:cNvSpPr>
            <a:spLocks noGrp="1"/>
          </p:cNvSpPr>
          <p:nvPr>
            <p:ph type="sldNum" sz="quarter" idx="12"/>
          </p:nvPr>
        </p:nvSpPr>
        <p:spPr>
          <a:xfrm>
            <a:off x="7701216" y="6403690"/>
            <a:ext cx="984019" cy="365125"/>
          </a:xfrm>
        </p:spPr>
        <p:txBody>
          <a:bodyPr/>
          <a:lstStyle/>
          <a:p>
            <a:fld id="{AB576BF2-0854-4A78-8B24-02137843AFE2}" type="slidenum">
              <a:rPr lang="ja-JP" altLang="en-US" smtClean="0"/>
              <a:t>4</a:t>
            </a:fld>
            <a:endParaRPr lang="ja-JP" altLang="en-US" dirty="0"/>
          </a:p>
        </p:txBody>
      </p:sp>
    </p:spTree>
    <p:extLst>
      <p:ext uri="{BB962C8B-B14F-4D97-AF65-F5344CB8AC3E}">
        <p14:creationId xmlns:p14="http://schemas.microsoft.com/office/powerpoint/2010/main" val="3787322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977" y="3123671"/>
            <a:ext cx="741598" cy="741598"/>
          </a:xfrm>
          <a:prstGeom prst="rect">
            <a:avLst/>
          </a:prstGeom>
        </p:spPr>
      </p:pic>
      <p:sp>
        <p:nvSpPr>
          <p:cNvPr id="6" name="テキスト ボックス 5"/>
          <p:cNvSpPr txBox="1"/>
          <p:nvPr/>
        </p:nvSpPr>
        <p:spPr>
          <a:xfrm>
            <a:off x="2058776" y="3851149"/>
            <a:ext cx="2069062" cy="523220"/>
          </a:xfrm>
          <a:prstGeom prst="rect">
            <a:avLst/>
          </a:prstGeom>
          <a:noFill/>
        </p:spPr>
        <p:txBody>
          <a:bodyPr wrap="square" rtlCol="0">
            <a:spAutoFit/>
          </a:bodyPr>
          <a:lstStyle/>
          <a:p>
            <a:r>
              <a:rPr lang="en-US" altLang="ja-JP" sz="1400" dirty="0"/>
              <a:t>People who are not good at English listening</a:t>
            </a:r>
            <a:endParaRPr kumimoji="1" lang="ja-JP" altLang="en-US" sz="1400" dirty="0"/>
          </a:p>
        </p:txBody>
      </p:sp>
      <p:sp>
        <p:nvSpPr>
          <p:cNvPr id="7" name="テキスト ボックス 6"/>
          <p:cNvSpPr txBox="1"/>
          <p:nvPr/>
        </p:nvSpPr>
        <p:spPr>
          <a:xfrm>
            <a:off x="6110489" y="4497821"/>
            <a:ext cx="1217674" cy="461665"/>
          </a:xfrm>
          <a:prstGeom prst="rect">
            <a:avLst/>
          </a:prstGeom>
          <a:noFill/>
        </p:spPr>
        <p:txBody>
          <a:bodyPr wrap="square" rtlCol="0">
            <a:spAutoFit/>
          </a:bodyPr>
          <a:lstStyle/>
          <a:p>
            <a:r>
              <a:rPr kumimoji="1" lang="ja-JP" altLang="en-US" sz="2400" dirty="0" smtClean="0"/>
              <a:t>♪♪</a:t>
            </a:r>
            <a:endParaRPr kumimoji="1" lang="ja-JP" altLang="en-US" sz="2400" dirty="0"/>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3061" r="2899"/>
          <a:stretch/>
        </p:blipFill>
        <p:spPr>
          <a:xfrm>
            <a:off x="2594122" y="5101847"/>
            <a:ext cx="661308" cy="703228"/>
          </a:xfrm>
          <a:prstGeom prst="rect">
            <a:avLst/>
          </a:prstGeom>
        </p:spPr>
      </p:pic>
      <p:sp>
        <p:nvSpPr>
          <p:cNvPr id="9" name="テキスト ボックス 8"/>
          <p:cNvSpPr txBox="1"/>
          <p:nvPr/>
        </p:nvSpPr>
        <p:spPr>
          <a:xfrm>
            <a:off x="2058776" y="5786699"/>
            <a:ext cx="2015664" cy="523220"/>
          </a:xfrm>
          <a:prstGeom prst="rect">
            <a:avLst/>
          </a:prstGeom>
          <a:noFill/>
        </p:spPr>
        <p:txBody>
          <a:bodyPr wrap="square" rtlCol="0">
            <a:spAutoFit/>
          </a:bodyPr>
          <a:lstStyle/>
          <a:p>
            <a:r>
              <a:rPr lang="en-US" altLang="ja-JP" sz="1400" dirty="0" err="1"/>
              <a:t>P</a:t>
            </a:r>
            <a:r>
              <a:rPr lang="en-US" altLang="ja-JP" sz="1400" dirty="0" err="1" smtClean="0"/>
              <a:t>eple</a:t>
            </a:r>
            <a:r>
              <a:rPr lang="en-US" altLang="ja-JP" sz="1400" dirty="0" smtClean="0"/>
              <a:t> </a:t>
            </a:r>
            <a:r>
              <a:rPr lang="en-US" altLang="ja-JP" sz="1400" dirty="0"/>
              <a:t>who are studying English listening</a:t>
            </a:r>
            <a:endParaRPr kumimoji="1" lang="ja-JP" altLang="en-US" sz="1400" dirty="0"/>
          </a:p>
        </p:txBody>
      </p:sp>
      <p:sp>
        <p:nvSpPr>
          <p:cNvPr id="10" name="テキスト ボックス 9"/>
          <p:cNvSpPr txBox="1"/>
          <p:nvPr/>
        </p:nvSpPr>
        <p:spPr>
          <a:xfrm>
            <a:off x="6782457" y="5303895"/>
            <a:ext cx="2295396" cy="307777"/>
          </a:xfrm>
          <a:prstGeom prst="rect">
            <a:avLst/>
          </a:prstGeom>
          <a:noFill/>
        </p:spPr>
        <p:txBody>
          <a:bodyPr wrap="square" rtlCol="0">
            <a:spAutoFit/>
          </a:bodyPr>
          <a:lstStyle/>
          <a:p>
            <a:pPr algn="ctr"/>
            <a:r>
              <a:rPr lang="en-US" altLang="ja-JP" sz="1400" dirty="0" smtClean="0"/>
              <a:t>Local pronunciation </a:t>
            </a:r>
            <a:r>
              <a:rPr lang="en-US" altLang="ja-JP" sz="1400" dirty="0"/>
              <a:t>E</a:t>
            </a:r>
            <a:r>
              <a:rPr lang="en-US" altLang="ja-JP" sz="1400" dirty="0" smtClean="0"/>
              <a:t>nglish</a:t>
            </a:r>
            <a:endParaRPr kumimoji="1" lang="ja-JP" altLang="en-US" sz="1400" dirty="0"/>
          </a:p>
        </p:txBody>
      </p:sp>
      <p:sp>
        <p:nvSpPr>
          <p:cNvPr id="11" name="円形吹き出し 10"/>
          <p:cNvSpPr/>
          <p:nvPr/>
        </p:nvSpPr>
        <p:spPr>
          <a:xfrm>
            <a:off x="555864" y="3263599"/>
            <a:ext cx="1797836" cy="643037"/>
          </a:xfrm>
          <a:prstGeom prst="wedgeEllipseCallout">
            <a:avLst>
              <a:gd name="adj1" fmla="val 56216"/>
              <a:gd name="adj2" fmla="val -73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457" y="4150160"/>
            <a:ext cx="979192" cy="1014886"/>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168" y="4086464"/>
            <a:ext cx="1085901" cy="1142277"/>
          </a:xfrm>
          <a:prstGeom prst="rect">
            <a:avLst/>
          </a:prstGeom>
        </p:spPr>
      </p:pic>
      <p:sp>
        <p:nvSpPr>
          <p:cNvPr id="14" name="円形吹き出し 13"/>
          <p:cNvSpPr/>
          <p:nvPr/>
        </p:nvSpPr>
        <p:spPr>
          <a:xfrm>
            <a:off x="336884" y="5253349"/>
            <a:ext cx="1721892" cy="622360"/>
          </a:xfrm>
          <a:prstGeom prst="wedgeEllipseCallout">
            <a:avLst>
              <a:gd name="adj1" fmla="val 60397"/>
              <a:gd name="adj2" fmla="val -25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15" name="左矢印 14"/>
          <p:cNvSpPr/>
          <p:nvPr/>
        </p:nvSpPr>
        <p:spPr>
          <a:xfrm rot="997935">
            <a:off x="4084025" y="3950402"/>
            <a:ext cx="1498121" cy="3401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p:cNvSpPr/>
          <p:nvPr/>
        </p:nvSpPr>
        <p:spPr>
          <a:xfrm rot="20900870">
            <a:off x="4043320" y="5185243"/>
            <a:ext cx="1494260" cy="351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365508" y="3410092"/>
            <a:ext cx="3303039" cy="338554"/>
          </a:xfrm>
          <a:prstGeom prst="rect">
            <a:avLst/>
          </a:prstGeom>
          <a:noFill/>
        </p:spPr>
        <p:txBody>
          <a:bodyPr wrap="square" rtlCol="0">
            <a:spAutoFit/>
          </a:bodyPr>
          <a:lstStyle/>
          <a:p>
            <a:r>
              <a:rPr lang="en-US" altLang="ja-JP" sz="1600" b="1" dirty="0"/>
              <a:t>Learning from easy-to-hear speech</a:t>
            </a:r>
            <a:endParaRPr kumimoji="1" lang="en-US" altLang="ja-JP" sz="1600" b="1" dirty="0" smtClean="0"/>
          </a:p>
        </p:txBody>
      </p:sp>
      <p:sp>
        <p:nvSpPr>
          <p:cNvPr id="18" name="テキスト ボックス 17"/>
          <p:cNvSpPr txBox="1"/>
          <p:nvPr/>
        </p:nvSpPr>
        <p:spPr>
          <a:xfrm>
            <a:off x="4023256" y="5786699"/>
            <a:ext cx="3496814" cy="338554"/>
          </a:xfrm>
          <a:prstGeom prst="rect">
            <a:avLst/>
          </a:prstGeom>
          <a:noFill/>
        </p:spPr>
        <p:txBody>
          <a:bodyPr wrap="square" rtlCol="0">
            <a:spAutoFit/>
          </a:bodyPr>
          <a:lstStyle/>
          <a:p>
            <a:r>
              <a:rPr lang="en-US" altLang="ja-JP" sz="1600" b="1" dirty="0"/>
              <a:t>Learning from difficulty to hear </a:t>
            </a:r>
            <a:r>
              <a:rPr lang="en-US" altLang="ja-JP" sz="1600" b="1" dirty="0" smtClean="0"/>
              <a:t>speech</a:t>
            </a:r>
            <a:endParaRPr lang="en-US" altLang="ja-JP" sz="1600" b="1" dirty="0"/>
          </a:p>
        </p:txBody>
      </p:sp>
      <p:sp>
        <p:nvSpPr>
          <p:cNvPr id="19" name="テキスト ボックス 18"/>
          <p:cNvSpPr txBox="1"/>
          <p:nvPr/>
        </p:nvSpPr>
        <p:spPr>
          <a:xfrm>
            <a:off x="1163647" y="2633615"/>
            <a:ext cx="3406536" cy="338554"/>
          </a:xfrm>
          <a:prstGeom prst="rect">
            <a:avLst/>
          </a:prstGeom>
          <a:noFill/>
          <a:ln>
            <a:solidFill>
              <a:schemeClr val="accent1"/>
            </a:solidFill>
          </a:ln>
        </p:spPr>
        <p:txBody>
          <a:bodyPr wrap="square" rtlCol="0">
            <a:spAutoFit/>
          </a:bodyPr>
          <a:lstStyle/>
          <a:p>
            <a:r>
              <a:rPr lang="en-US" altLang="ja-JP" sz="1600" b="1" dirty="0"/>
              <a:t>Improvement of weak consciousness</a:t>
            </a:r>
            <a:endParaRPr kumimoji="1" lang="ja-JP" altLang="en-US" sz="1600" b="1" dirty="0"/>
          </a:p>
        </p:txBody>
      </p:sp>
      <p:sp>
        <p:nvSpPr>
          <p:cNvPr id="20" name="テキスト ボックス 19"/>
          <p:cNvSpPr txBox="1"/>
          <p:nvPr/>
        </p:nvSpPr>
        <p:spPr>
          <a:xfrm>
            <a:off x="966794" y="4489479"/>
            <a:ext cx="3887102" cy="584775"/>
          </a:xfrm>
          <a:prstGeom prst="rect">
            <a:avLst/>
          </a:prstGeom>
          <a:noFill/>
          <a:ln>
            <a:solidFill>
              <a:schemeClr val="accent1"/>
            </a:solidFill>
          </a:ln>
        </p:spPr>
        <p:txBody>
          <a:bodyPr wrap="square" rtlCol="0">
            <a:spAutoFit/>
          </a:bodyPr>
          <a:lstStyle/>
          <a:p>
            <a:r>
              <a:rPr lang="en-US" altLang="ja-JP" sz="1600" b="1"/>
              <a:t>Acquisition of the ability to listen to English of characteristic pronunciation</a:t>
            </a:r>
            <a:endParaRPr lang="en-US" altLang="ja-JP" sz="1600" b="1" dirty="0" smtClean="0"/>
          </a:p>
        </p:txBody>
      </p:sp>
      <p:sp>
        <p:nvSpPr>
          <p:cNvPr id="21" name="正方形/長方形 20"/>
          <p:cNvSpPr/>
          <p:nvPr/>
        </p:nvSpPr>
        <p:spPr>
          <a:xfrm>
            <a:off x="948846" y="3231846"/>
            <a:ext cx="1212149" cy="646331"/>
          </a:xfrm>
          <a:prstGeom prst="rect">
            <a:avLst/>
          </a:prstGeom>
        </p:spPr>
        <p:txBody>
          <a:bodyPr wrap="square">
            <a:spAutoFit/>
          </a:bodyPr>
          <a:lstStyle/>
          <a:p>
            <a:r>
              <a:rPr lang="en-US" altLang="ja-JP" dirty="0"/>
              <a:t>I can hear! pleasant!</a:t>
            </a:r>
          </a:p>
        </p:txBody>
      </p:sp>
      <p:sp>
        <p:nvSpPr>
          <p:cNvPr id="22" name="正方形/長方形 21"/>
          <p:cNvSpPr/>
          <p:nvPr/>
        </p:nvSpPr>
        <p:spPr>
          <a:xfrm>
            <a:off x="403142" y="5334109"/>
            <a:ext cx="1589859" cy="369332"/>
          </a:xfrm>
          <a:prstGeom prst="rect">
            <a:avLst/>
          </a:prstGeom>
        </p:spPr>
        <p:txBody>
          <a:bodyPr wrap="none">
            <a:spAutoFit/>
          </a:bodyPr>
          <a:lstStyle/>
          <a:p>
            <a:r>
              <a:rPr lang="en-US" altLang="ja-JP" dirty="0"/>
              <a:t>I got to hear it!</a:t>
            </a:r>
            <a:endParaRPr lang="ja-JP" altLang="en-US" dirty="0"/>
          </a:p>
        </p:txBody>
      </p:sp>
    </p:spTree>
    <p:extLst>
      <p:ext uri="{BB962C8B-B14F-4D97-AF65-F5344CB8AC3E}">
        <p14:creationId xmlns:p14="http://schemas.microsoft.com/office/powerpoint/2010/main" val="1458613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3024485" y="4603309"/>
            <a:ext cx="661308" cy="703228"/>
          </a:xfrm>
          <a:prstGeom prst="rect">
            <a:avLst/>
          </a:prstGeom>
        </p:spPr>
      </p:pic>
      <p:sp>
        <p:nvSpPr>
          <p:cNvPr id="6" name="テキスト ボックス 5"/>
          <p:cNvSpPr txBox="1"/>
          <p:nvPr/>
        </p:nvSpPr>
        <p:spPr>
          <a:xfrm>
            <a:off x="2542982" y="5404130"/>
            <a:ext cx="1724297" cy="523220"/>
          </a:xfrm>
          <a:prstGeom prst="rect">
            <a:avLst/>
          </a:prstGeom>
          <a:noFill/>
        </p:spPr>
        <p:txBody>
          <a:bodyPr wrap="square" rtlCol="0">
            <a:spAutoFit/>
          </a:bodyPr>
          <a:lstStyle/>
          <a:p>
            <a:r>
              <a:rPr lang="ja-JP" altLang="en-US" sz="1400" dirty="0" smtClean="0"/>
              <a:t>英語リスニングを修学している人</a:t>
            </a:r>
            <a:endParaRPr kumimoji="1" lang="ja-JP" altLang="en-US" sz="1400" dirty="0"/>
          </a:p>
        </p:txBody>
      </p:sp>
      <p:sp>
        <p:nvSpPr>
          <p:cNvPr id="7" name="テキスト ボックス 6"/>
          <p:cNvSpPr txBox="1"/>
          <p:nvPr/>
        </p:nvSpPr>
        <p:spPr>
          <a:xfrm>
            <a:off x="5900365" y="5408044"/>
            <a:ext cx="2450802" cy="523220"/>
          </a:xfrm>
          <a:prstGeom prst="rect">
            <a:avLst/>
          </a:prstGeom>
          <a:noFill/>
        </p:spPr>
        <p:txBody>
          <a:bodyPr wrap="square" rtlCol="0">
            <a:spAutoFit/>
          </a:bodyPr>
          <a:lstStyle/>
          <a:p>
            <a:r>
              <a:rPr lang="ja-JP" altLang="en-US" sz="1400" dirty="0" smtClean="0"/>
              <a:t>あまり慣れ親しんでいない発音</a:t>
            </a:r>
            <a:r>
              <a:rPr lang="en-US" altLang="ja-JP" sz="1400" dirty="0" smtClean="0"/>
              <a:t>(</a:t>
            </a:r>
            <a:r>
              <a:rPr lang="ja-JP" altLang="en-US" sz="1400" dirty="0" smtClean="0"/>
              <a:t>地域発音</a:t>
            </a:r>
            <a:r>
              <a:rPr lang="en-US" altLang="ja-JP" sz="1400" dirty="0" smtClean="0"/>
              <a:t>)</a:t>
            </a:r>
            <a:r>
              <a:rPr lang="ja-JP" altLang="en-US" sz="1400" dirty="0" smtClean="0"/>
              <a:t>による音声</a:t>
            </a:r>
            <a:endParaRPr kumimoji="1" lang="ja-JP" altLang="en-US" sz="14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533" y="4453879"/>
            <a:ext cx="900795" cy="900795"/>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766" y="4459486"/>
            <a:ext cx="882028" cy="895188"/>
          </a:xfrm>
          <a:prstGeom prst="rect">
            <a:avLst/>
          </a:prstGeom>
        </p:spPr>
      </p:pic>
      <p:sp>
        <p:nvSpPr>
          <p:cNvPr id="10" name="円形吹き出し 9"/>
          <p:cNvSpPr/>
          <p:nvPr/>
        </p:nvSpPr>
        <p:spPr>
          <a:xfrm>
            <a:off x="664350" y="4312387"/>
            <a:ext cx="2098536" cy="1066949"/>
          </a:xfrm>
          <a:prstGeom prst="wedgeEllipseCallout">
            <a:avLst>
              <a:gd name="adj1" fmla="val 58803"/>
              <a:gd name="adj2" fmla="val 25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聞き取れない時もあるな</a:t>
            </a:r>
            <a:r>
              <a:rPr lang="ja-JP" altLang="en-US" sz="1400" dirty="0" err="1" smtClean="0">
                <a:solidFill>
                  <a:schemeClr val="tx1"/>
                </a:solidFill>
              </a:rPr>
              <a:t>、、、</a:t>
            </a:r>
            <a:endParaRPr kumimoji="1" lang="ja-JP" altLang="en-US" sz="1400" dirty="0">
              <a:solidFill>
                <a:schemeClr val="tx1"/>
              </a:solidFill>
            </a:endParaRPr>
          </a:p>
        </p:txBody>
      </p:sp>
      <p:sp>
        <p:nvSpPr>
          <p:cNvPr id="11" name="テキスト ボックス 10"/>
          <p:cNvSpPr txBox="1"/>
          <p:nvPr/>
        </p:nvSpPr>
        <p:spPr>
          <a:xfrm>
            <a:off x="1165304" y="3865804"/>
            <a:ext cx="2755357" cy="369332"/>
          </a:xfrm>
          <a:prstGeom prst="rect">
            <a:avLst/>
          </a:prstGeom>
          <a:noFill/>
          <a:ln>
            <a:solidFill>
              <a:schemeClr val="accent1"/>
            </a:solidFill>
          </a:ln>
        </p:spPr>
        <p:txBody>
          <a:bodyPr wrap="square" rtlCol="0">
            <a:spAutoFit/>
          </a:bodyPr>
          <a:lstStyle/>
          <a:p>
            <a:r>
              <a:rPr lang="ja-JP" altLang="en-US" b="1" dirty="0" smtClean="0"/>
              <a:t>特定の発音に対する</a:t>
            </a:r>
            <a:r>
              <a:rPr lang="ja-JP" altLang="en-US" b="1" dirty="0"/>
              <a:t>慣</a:t>
            </a:r>
            <a:r>
              <a:rPr lang="ja-JP" altLang="en-US" b="1" dirty="0" smtClean="0"/>
              <a:t>れ</a:t>
            </a:r>
            <a:endParaRPr lang="en-US" altLang="ja-JP" b="1" dirty="0" smtClean="0"/>
          </a:p>
        </p:txBody>
      </p:sp>
      <p:sp>
        <p:nvSpPr>
          <p:cNvPr id="12" name="左矢印 11"/>
          <p:cNvSpPr/>
          <p:nvPr/>
        </p:nvSpPr>
        <p:spPr>
          <a:xfrm>
            <a:off x="4439672" y="5112714"/>
            <a:ext cx="887069" cy="3876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形吹き出し 12"/>
          <p:cNvSpPr/>
          <p:nvPr/>
        </p:nvSpPr>
        <p:spPr>
          <a:xfrm>
            <a:off x="5233004" y="4171642"/>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14" name="円形吹き出し 13"/>
          <p:cNvSpPr/>
          <p:nvPr/>
        </p:nvSpPr>
        <p:spPr>
          <a:xfrm>
            <a:off x="7913751" y="4183950"/>
            <a:ext cx="1029367" cy="624355"/>
          </a:xfrm>
          <a:prstGeom prst="wedgeEllipseCallout">
            <a:avLst>
              <a:gd name="adj1" fmla="val -46005"/>
              <a:gd name="adj2" fmla="val 434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15" name="コンテンツ プレースホルダー 2"/>
          <p:cNvSpPr txBox="1">
            <a:spLocks noGrp="1"/>
          </p:cNvSpPr>
          <p:nvPr>
            <p:ph idx="1"/>
          </p:nvPr>
        </p:nvSpPr>
        <p:spPr>
          <a:xfrm>
            <a:off x="822959" y="1845734"/>
            <a:ext cx="7543801" cy="1420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1800" dirty="0" smtClean="0"/>
              <a:t>英語リスニング学習者それぞれに適した学習コンテンツを提供することで、英語学習への動機付けや、リスニング能力の向上に繋がる．</a:t>
            </a:r>
            <a:endParaRPr lang="en-US" altLang="ja-JP" sz="1800" dirty="0" smtClean="0"/>
          </a:p>
          <a:p>
            <a:pPr marL="0" indent="0">
              <a:buFont typeface="Calibri" panose="020F0502020204030204" pitchFamily="34" charset="0"/>
              <a:buNone/>
            </a:pPr>
            <a:r>
              <a:rPr lang="ja-JP" altLang="en-US" dirty="0" smtClean="0">
                <a:solidFill>
                  <a:srgbClr val="FF0000"/>
                </a:solidFill>
              </a:rPr>
              <a:t>しかし</a:t>
            </a:r>
            <a:r>
              <a:rPr lang="ja-JP" altLang="en-US" dirty="0" err="1" smtClean="0">
                <a:solidFill>
                  <a:srgbClr val="FF0000"/>
                </a:solidFill>
              </a:rPr>
              <a:t>、、、</a:t>
            </a:r>
            <a:endParaRPr lang="en-US" altLang="ja-JP" dirty="0" smtClean="0">
              <a:solidFill>
                <a:srgbClr val="FF0000"/>
              </a:solidFill>
            </a:endParaRPr>
          </a:p>
        </p:txBody>
      </p:sp>
      <p:pic>
        <p:nvPicPr>
          <p:cNvPr id="16" name="図 15"/>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2537812" y="4921589"/>
            <a:ext cx="661308" cy="703228"/>
          </a:xfrm>
          <a:prstGeom prst="rect">
            <a:avLst/>
          </a:prstGeom>
        </p:spPr>
      </p:pic>
      <p:sp>
        <p:nvSpPr>
          <p:cNvPr id="17" name="テキスト ボックス 16"/>
          <p:cNvSpPr txBox="1"/>
          <p:nvPr/>
        </p:nvSpPr>
        <p:spPr>
          <a:xfrm>
            <a:off x="2095117" y="5635529"/>
            <a:ext cx="1625204" cy="523220"/>
          </a:xfrm>
          <a:prstGeom prst="rect">
            <a:avLst/>
          </a:prstGeom>
          <a:noFill/>
        </p:spPr>
        <p:txBody>
          <a:bodyPr wrap="square" rtlCol="0">
            <a:spAutoFit/>
          </a:bodyPr>
          <a:lstStyle/>
          <a:p>
            <a:r>
              <a:rPr lang="ja-JP" altLang="en-US" sz="1400" dirty="0" smtClean="0"/>
              <a:t>英語リスニングを　修学している人</a:t>
            </a:r>
            <a:endParaRPr kumimoji="1" lang="ja-JP" altLang="en-US" sz="1400" dirty="0"/>
          </a:p>
        </p:txBody>
      </p:sp>
      <p:sp>
        <p:nvSpPr>
          <p:cNvPr id="18" name="円形吹き出し 17"/>
          <p:cNvSpPr/>
          <p:nvPr/>
        </p:nvSpPr>
        <p:spPr>
          <a:xfrm>
            <a:off x="370202" y="4847986"/>
            <a:ext cx="2098423" cy="725069"/>
          </a:xfrm>
          <a:prstGeom prst="wedgeEllipseCallout">
            <a:avLst>
              <a:gd name="adj1" fmla="val 58017"/>
              <a:gd name="adj2" fmla="val 1629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聞き取れるようになってきた！</a:t>
            </a:r>
            <a:endParaRPr kumimoji="1" lang="ja-JP" altLang="en-US" sz="1400" dirty="0">
              <a:solidFill>
                <a:schemeClr val="tx1"/>
              </a:solidFill>
            </a:endParaRPr>
          </a:p>
        </p:txBody>
      </p:sp>
      <p:sp>
        <p:nvSpPr>
          <p:cNvPr id="19" name="左矢印 18"/>
          <p:cNvSpPr/>
          <p:nvPr/>
        </p:nvSpPr>
        <p:spPr>
          <a:xfrm rot="20900870">
            <a:off x="4193808" y="4830760"/>
            <a:ext cx="1494260" cy="351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041088" y="5412631"/>
            <a:ext cx="2771822" cy="307777"/>
          </a:xfrm>
          <a:prstGeom prst="rect">
            <a:avLst/>
          </a:prstGeom>
          <a:noFill/>
        </p:spPr>
        <p:txBody>
          <a:bodyPr wrap="square" rtlCol="0">
            <a:spAutoFit/>
          </a:bodyPr>
          <a:lstStyle/>
          <a:p>
            <a:r>
              <a:rPr lang="ja-JP" altLang="en-US" sz="1400" b="1" dirty="0" smtClean="0"/>
              <a:t>聞き取りづらかった音声を学習</a:t>
            </a:r>
            <a:endParaRPr lang="en-US" altLang="ja-JP" sz="1400" b="1" dirty="0" smtClean="0"/>
          </a:p>
        </p:txBody>
      </p:sp>
      <p:sp>
        <p:nvSpPr>
          <p:cNvPr id="21" name="テキスト ボックス 20"/>
          <p:cNvSpPr txBox="1"/>
          <p:nvPr/>
        </p:nvSpPr>
        <p:spPr>
          <a:xfrm>
            <a:off x="561469" y="4453879"/>
            <a:ext cx="5338896" cy="338554"/>
          </a:xfrm>
          <a:prstGeom prst="rect">
            <a:avLst/>
          </a:prstGeom>
          <a:noFill/>
          <a:ln>
            <a:solidFill>
              <a:schemeClr val="accent1"/>
            </a:solidFill>
          </a:ln>
        </p:spPr>
        <p:txBody>
          <a:bodyPr wrap="square" rtlCol="0">
            <a:spAutoFit/>
          </a:bodyPr>
          <a:lstStyle/>
          <a:p>
            <a:r>
              <a:rPr lang="ja-JP" altLang="en-US" sz="1600" b="1" dirty="0" smtClean="0"/>
              <a:t>アジア諸国でも通じる実践的な英語リスニング力を獲得</a:t>
            </a:r>
            <a:endParaRPr lang="en-US" altLang="ja-JP" sz="1600" b="1" dirty="0" smtClean="0"/>
          </a:p>
        </p:txBody>
      </p:sp>
    </p:spTree>
    <p:extLst>
      <p:ext uri="{BB962C8B-B14F-4D97-AF65-F5344CB8AC3E}">
        <p14:creationId xmlns:p14="http://schemas.microsoft.com/office/powerpoint/2010/main" val="3316016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7594" y="570536"/>
            <a:ext cx="7543800" cy="1184199"/>
          </a:xfrm>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92" y="2268525"/>
            <a:ext cx="703726" cy="703726"/>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783" y="2228497"/>
            <a:ext cx="732820" cy="743754"/>
          </a:xfrm>
          <a:prstGeom prst="rect">
            <a:avLst/>
          </a:prstGeom>
        </p:spPr>
      </p:pic>
      <p:pic>
        <p:nvPicPr>
          <p:cNvPr id="7" name="コンテンツ プレースホルダ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44" y="4068871"/>
            <a:ext cx="603531" cy="603531"/>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126" y="4041696"/>
            <a:ext cx="585619" cy="585619"/>
          </a:xfrm>
          <a:prstGeom prst="rect">
            <a:avLst/>
          </a:prstGeom>
        </p:spPr>
      </p:pic>
      <p:sp>
        <p:nvSpPr>
          <p:cNvPr id="9" name="下矢印 8"/>
          <p:cNvSpPr/>
          <p:nvPr/>
        </p:nvSpPr>
        <p:spPr>
          <a:xfrm flipH="1">
            <a:off x="1819103" y="3441026"/>
            <a:ext cx="273377" cy="501596"/>
          </a:xfrm>
          <a:prstGeom prst="downArrow">
            <a:avLst>
              <a:gd name="adj1" fmla="val 50000"/>
              <a:gd name="adj2" fmla="val 72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714483" y="3061465"/>
            <a:ext cx="2209239" cy="307777"/>
          </a:xfrm>
          <a:prstGeom prst="rect">
            <a:avLst/>
          </a:prstGeom>
          <a:noFill/>
        </p:spPr>
        <p:txBody>
          <a:bodyPr wrap="square" rtlCol="0">
            <a:spAutoFit/>
          </a:bodyPr>
          <a:lstStyle/>
          <a:p>
            <a:r>
              <a:rPr lang="ja-JP" altLang="en-US" sz="1400" dirty="0" smtClean="0"/>
              <a:t>♪地域発音英語♪</a:t>
            </a:r>
            <a:endParaRPr lang="en-US" altLang="ja-JP" sz="1400" dirty="0"/>
          </a:p>
        </p:txBody>
      </p:sp>
      <p:sp>
        <p:nvSpPr>
          <p:cNvPr id="11" name="正方形/長方形 10"/>
          <p:cNvSpPr/>
          <p:nvPr/>
        </p:nvSpPr>
        <p:spPr>
          <a:xfrm>
            <a:off x="447833" y="2048313"/>
            <a:ext cx="2089930" cy="2978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059397" y="1771342"/>
            <a:ext cx="959538" cy="307777"/>
          </a:xfrm>
          <a:prstGeom prst="rect">
            <a:avLst/>
          </a:prstGeom>
          <a:noFill/>
        </p:spPr>
        <p:txBody>
          <a:bodyPr wrap="square" rtlCol="0">
            <a:spAutoFit/>
          </a:bodyPr>
          <a:lstStyle/>
          <a:p>
            <a:r>
              <a:rPr lang="ja-JP" altLang="en-US" sz="1400" dirty="0" smtClean="0"/>
              <a:t>音声収集</a:t>
            </a:r>
            <a:endParaRPr lang="en-US" altLang="ja-JP" sz="1400" dirty="0"/>
          </a:p>
        </p:txBody>
      </p:sp>
      <p:sp>
        <p:nvSpPr>
          <p:cNvPr id="13" name="テキスト ボックス 12"/>
          <p:cNvSpPr txBox="1"/>
          <p:nvPr/>
        </p:nvSpPr>
        <p:spPr>
          <a:xfrm>
            <a:off x="1190781" y="4333258"/>
            <a:ext cx="635593" cy="310664"/>
          </a:xfrm>
          <a:prstGeom prst="rect">
            <a:avLst/>
          </a:prstGeom>
          <a:noFill/>
        </p:spPr>
        <p:txBody>
          <a:bodyPr wrap="square" rtlCol="0">
            <a:spAutoFit/>
          </a:bodyPr>
          <a:lstStyle/>
          <a:p>
            <a:r>
              <a:rPr lang="ja-JP" altLang="en-US" sz="1400" dirty="0"/>
              <a:t>録音</a:t>
            </a:r>
            <a:endParaRPr lang="en-US" altLang="ja-JP" sz="1400" dirty="0"/>
          </a:p>
        </p:txBody>
      </p:sp>
      <p:sp>
        <p:nvSpPr>
          <p:cNvPr id="14" name="下矢印 13"/>
          <p:cNvSpPr/>
          <p:nvPr/>
        </p:nvSpPr>
        <p:spPr>
          <a:xfrm flipH="1">
            <a:off x="827594" y="3441026"/>
            <a:ext cx="273377" cy="501596"/>
          </a:xfrm>
          <a:prstGeom prst="downArrow">
            <a:avLst>
              <a:gd name="adj1" fmla="val 50000"/>
              <a:gd name="adj2" fmla="val 72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522351" y="5274080"/>
            <a:ext cx="2033629" cy="307777"/>
          </a:xfrm>
          <a:prstGeom prst="rect">
            <a:avLst/>
          </a:prstGeom>
          <a:noFill/>
        </p:spPr>
        <p:txBody>
          <a:bodyPr wrap="square" rtlCol="0">
            <a:spAutoFit/>
          </a:bodyPr>
          <a:lstStyle/>
          <a:p>
            <a:r>
              <a:rPr lang="ja-JP" altLang="en-US" sz="1400" dirty="0" smtClean="0"/>
              <a:t>問題</a:t>
            </a:r>
            <a:r>
              <a:rPr lang="en-US" altLang="ja-JP" sz="1400" dirty="0" smtClean="0"/>
              <a:t>DB</a:t>
            </a:r>
            <a:r>
              <a:rPr lang="ja-JP" altLang="en-US" sz="1400" dirty="0" smtClean="0"/>
              <a:t>に音声を格納</a:t>
            </a:r>
            <a:endParaRPr lang="en-US" altLang="ja-JP" sz="1400" dirty="0"/>
          </a:p>
        </p:txBody>
      </p:sp>
      <p:sp>
        <p:nvSpPr>
          <p:cNvPr id="18" name="テキスト ボックス 17"/>
          <p:cNvSpPr txBox="1"/>
          <p:nvPr/>
        </p:nvSpPr>
        <p:spPr>
          <a:xfrm>
            <a:off x="8061972" y="4488906"/>
            <a:ext cx="908930" cy="307777"/>
          </a:xfrm>
          <a:prstGeom prst="rect">
            <a:avLst/>
          </a:prstGeom>
          <a:noFill/>
        </p:spPr>
        <p:txBody>
          <a:bodyPr wrap="square" rtlCol="0">
            <a:spAutoFit/>
          </a:bodyPr>
          <a:lstStyle/>
          <a:p>
            <a:r>
              <a:rPr kumimoji="1" lang="ja-JP" altLang="en-US" sz="1400" dirty="0" smtClean="0"/>
              <a:t>♪♪</a:t>
            </a:r>
            <a:endParaRPr kumimoji="1" lang="ja-JP" altLang="en-US" sz="1400" dirty="0"/>
          </a:p>
        </p:txBody>
      </p:sp>
      <p:pic>
        <p:nvPicPr>
          <p:cNvPr id="19" name="図 18"/>
          <p:cNvPicPr>
            <a:picLocks noChangeAspect="1"/>
          </p:cNvPicPr>
          <p:nvPr/>
        </p:nvPicPr>
        <p:blipFill rotWithShape="1">
          <a:blip r:embed="rId6">
            <a:extLst>
              <a:ext uri="{28A0092B-C50C-407E-A947-70E740481C1C}">
                <a14:useLocalDpi xmlns:a14="http://schemas.microsoft.com/office/drawing/2010/main" val="0"/>
              </a:ext>
            </a:extLst>
          </a:blip>
          <a:srcRect l="4056" r="3475"/>
          <a:stretch/>
        </p:blipFill>
        <p:spPr>
          <a:xfrm>
            <a:off x="7175797" y="4283668"/>
            <a:ext cx="740635" cy="695155"/>
          </a:xfrm>
          <a:prstGeom prst="rect">
            <a:avLst/>
          </a:prstGeom>
        </p:spPr>
      </p:pic>
      <p:sp>
        <p:nvSpPr>
          <p:cNvPr id="20" name="テキスト ボックス 19"/>
          <p:cNvSpPr txBox="1"/>
          <p:nvPr/>
        </p:nvSpPr>
        <p:spPr>
          <a:xfrm>
            <a:off x="7189226" y="5069476"/>
            <a:ext cx="763930" cy="307777"/>
          </a:xfrm>
          <a:prstGeom prst="rect">
            <a:avLst/>
          </a:prstGeom>
          <a:noFill/>
        </p:spPr>
        <p:txBody>
          <a:bodyPr wrap="square" rtlCol="0">
            <a:spAutoFit/>
          </a:bodyPr>
          <a:lstStyle/>
          <a:p>
            <a:r>
              <a:rPr lang="ja-JP" altLang="en-US" sz="1400" dirty="0"/>
              <a:t>指導者</a:t>
            </a:r>
            <a:endParaRPr kumimoji="1" lang="ja-JP" altLang="en-US" sz="1400" dirty="0"/>
          </a:p>
        </p:txBody>
      </p:sp>
      <p:sp>
        <p:nvSpPr>
          <p:cNvPr id="21" name="テキスト ボックス 20"/>
          <p:cNvSpPr txBox="1"/>
          <p:nvPr/>
        </p:nvSpPr>
        <p:spPr>
          <a:xfrm>
            <a:off x="5102287" y="2115887"/>
            <a:ext cx="3538490" cy="400110"/>
          </a:xfrm>
          <a:prstGeom prst="rect">
            <a:avLst/>
          </a:prstGeom>
          <a:noFill/>
          <a:ln>
            <a:solidFill>
              <a:schemeClr val="accent1"/>
            </a:solidFill>
          </a:ln>
        </p:spPr>
        <p:txBody>
          <a:bodyPr wrap="square" rtlCol="0">
            <a:spAutoFit/>
          </a:bodyPr>
          <a:lstStyle/>
          <a:p>
            <a:r>
              <a:rPr kumimoji="1" lang="ja-JP" altLang="en-US" sz="2000" b="1" dirty="0" smtClean="0"/>
              <a:t>学習者のレベルの把握が困難</a:t>
            </a:r>
            <a:endParaRPr kumimoji="1" lang="ja-JP" altLang="en-US" sz="2000" b="1" dirty="0"/>
          </a:p>
        </p:txBody>
      </p:sp>
      <p:sp>
        <p:nvSpPr>
          <p:cNvPr id="22" name="円形吹き出し 21"/>
          <p:cNvSpPr/>
          <p:nvPr/>
        </p:nvSpPr>
        <p:spPr>
          <a:xfrm>
            <a:off x="6390415" y="3000087"/>
            <a:ext cx="2621700" cy="560175"/>
          </a:xfrm>
          <a:prstGeom prst="wedgeEllipseCallout">
            <a:avLst>
              <a:gd name="adj1" fmla="val -11134"/>
              <a:gd name="adj2" fmla="val 946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どこが聞き取れていないのかわからない</a:t>
            </a:r>
            <a:endParaRPr kumimoji="1" lang="ja-JP" altLang="en-US" sz="1400" dirty="0">
              <a:solidFill>
                <a:schemeClr val="tx1"/>
              </a:solidFill>
            </a:endParaRPr>
          </a:p>
        </p:txBody>
      </p:sp>
      <p:sp>
        <p:nvSpPr>
          <p:cNvPr id="23" name="テキスト ボックス 22"/>
          <p:cNvSpPr txBox="1"/>
          <p:nvPr/>
        </p:nvSpPr>
        <p:spPr>
          <a:xfrm>
            <a:off x="7058033" y="3885238"/>
            <a:ext cx="1286464" cy="307777"/>
          </a:xfrm>
          <a:prstGeom prst="rect">
            <a:avLst/>
          </a:prstGeom>
          <a:noFill/>
        </p:spPr>
        <p:txBody>
          <a:bodyPr wrap="square" rtlCol="0">
            <a:spAutoFit/>
          </a:bodyPr>
          <a:lstStyle/>
          <a:p>
            <a:r>
              <a:rPr lang="ja-JP" altLang="en-US" sz="1400" dirty="0" smtClean="0"/>
              <a:t>？？？？</a:t>
            </a:r>
            <a:r>
              <a:rPr lang="ja-JP" altLang="en-US" sz="1400" dirty="0"/>
              <a:t>？</a:t>
            </a:r>
            <a:endParaRPr kumimoji="1" lang="ja-JP" altLang="en-US" sz="1400" dirty="0"/>
          </a:p>
        </p:txBody>
      </p:sp>
      <p:pic>
        <p:nvPicPr>
          <p:cNvPr id="24" name="図 23"/>
          <p:cNvPicPr>
            <a:picLocks noChangeAspect="1"/>
          </p:cNvPicPr>
          <p:nvPr/>
        </p:nvPicPr>
        <p:blipFill rotWithShape="1">
          <a:blip r:embed="rId6">
            <a:extLst>
              <a:ext uri="{28A0092B-C50C-407E-A947-70E740481C1C}">
                <a14:useLocalDpi xmlns:a14="http://schemas.microsoft.com/office/drawing/2010/main" val="0"/>
              </a:ext>
            </a:extLst>
          </a:blip>
          <a:srcRect l="4056" r="3475"/>
          <a:stretch/>
        </p:blipFill>
        <p:spPr>
          <a:xfrm>
            <a:off x="3088657" y="5108265"/>
            <a:ext cx="740635" cy="695155"/>
          </a:xfrm>
          <a:prstGeom prst="rect">
            <a:avLst/>
          </a:prstGeom>
        </p:spPr>
      </p:pic>
      <p:sp>
        <p:nvSpPr>
          <p:cNvPr id="25" name="テキスト ボックス 24"/>
          <p:cNvSpPr txBox="1"/>
          <p:nvPr/>
        </p:nvSpPr>
        <p:spPr>
          <a:xfrm>
            <a:off x="4583474" y="5336510"/>
            <a:ext cx="2700328" cy="307777"/>
          </a:xfrm>
          <a:prstGeom prst="rect">
            <a:avLst/>
          </a:prstGeom>
          <a:noFill/>
        </p:spPr>
        <p:txBody>
          <a:bodyPr wrap="square" rtlCol="0">
            <a:spAutoFit/>
          </a:bodyPr>
          <a:lstStyle/>
          <a:p>
            <a:r>
              <a:rPr kumimoji="1" lang="ja-JP" altLang="en-US" sz="1400" b="1" dirty="0" smtClean="0"/>
              <a:t>計測した聞き取りやすさの数値</a:t>
            </a:r>
            <a:endParaRPr kumimoji="1" lang="en-US" altLang="ja-JP" sz="1400" b="1" dirty="0" smtClean="0"/>
          </a:p>
        </p:txBody>
      </p:sp>
      <p:sp>
        <p:nvSpPr>
          <p:cNvPr id="26" name="左矢印 25"/>
          <p:cNvSpPr/>
          <p:nvPr/>
        </p:nvSpPr>
        <p:spPr>
          <a:xfrm rot="21048235">
            <a:off x="4934513" y="4779370"/>
            <a:ext cx="1498121" cy="3401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65998" y="4717489"/>
            <a:ext cx="3127708" cy="338554"/>
          </a:xfrm>
          <a:prstGeom prst="rect">
            <a:avLst/>
          </a:prstGeom>
          <a:noFill/>
          <a:ln>
            <a:solidFill>
              <a:schemeClr val="accent1"/>
            </a:solidFill>
          </a:ln>
        </p:spPr>
        <p:txBody>
          <a:bodyPr wrap="square" rtlCol="0">
            <a:spAutoFit/>
          </a:bodyPr>
          <a:lstStyle/>
          <a:p>
            <a:r>
              <a:rPr lang="ja-JP" altLang="en-US" sz="1600" b="1" dirty="0" smtClean="0"/>
              <a:t>学習者のレベルの把握が容易に</a:t>
            </a:r>
            <a:endParaRPr kumimoji="1" lang="ja-JP" altLang="en-US" sz="1600" b="1" dirty="0"/>
          </a:p>
        </p:txBody>
      </p:sp>
      <p:sp>
        <p:nvSpPr>
          <p:cNvPr id="28" name="円形吹き出し 27"/>
          <p:cNvSpPr/>
          <p:nvPr/>
        </p:nvSpPr>
        <p:spPr>
          <a:xfrm>
            <a:off x="433886" y="5143086"/>
            <a:ext cx="2151688" cy="507510"/>
          </a:xfrm>
          <a:prstGeom prst="wedgeEllipseCallout">
            <a:avLst>
              <a:gd name="adj1" fmla="val 63552"/>
              <a:gd name="adj2" fmla="val -107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ここが聞き取れていないのか！</a:t>
            </a:r>
            <a:endParaRPr kumimoji="1" lang="ja-JP" altLang="en-US" sz="1400" dirty="0">
              <a:solidFill>
                <a:schemeClr val="tx1"/>
              </a:solidFill>
            </a:endParaRPr>
          </a:p>
        </p:txBody>
      </p:sp>
    </p:spTree>
    <p:extLst>
      <p:ext uri="{BB962C8B-B14F-4D97-AF65-F5344CB8AC3E}">
        <p14:creationId xmlns:p14="http://schemas.microsoft.com/office/powerpoint/2010/main" val="2903279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endParaRPr lang="ja-JP" altLang="en-US" dirty="0"/>
          </a:p>
        </p:txBody>
      </p:sp>
      <p:sp>
        <p:nvSpPr>
          <p:cNvPr id="5" name="テキスト ボックス 4"/>
          <p:cNvSpPr txBox="1"/>
          <p:nvPr/>
        </p:nvSpPr>
        <p:spPr>
          <a:xfrm>
            <a:off x="387920" y="4433729"/>
            <a:ext cx="1876309" cy="338554"/>
          </a:xfrm>
          <a:prstGeom prst="rect">
            <a:avLst/>
          </a:prstGeom>
          <a:noFill/>
          <a:ln>
            <a:solidFill>
              <a:schemeClr val="accent1"/>
            </a:solidFill>
          </a:ln>
        </p:spPr>
        <p:txBody>
          <a:bodyPr wrap="square" rtlCol="0">
            <a:spAutoFit/>
          </a:bodyPr>
          <a:lstStyle/>
          <a:p>
            <a:r>
              <a:rPr lang="ja-JP" altLang="en-US" sz="1600" dirty="0" smtClean="0">
                <a:solidFill>
                  <a:srgbClr val="FF0000"/>
                </a:solidFill>
              </a:rPr>
              <a:t>地域発音学習</a:t>
            </a:r>
            <a:r>
              <a:rPr kumimoji="1" lang="ja-JP" altLang="en-US" sz="1600" dirty="0" smtClean="0">
                <a:solidFill>
                  <a:srgbClr val="FF0000"/>
                </a:solidFill>
              </a:rPr>
              <a:t>方式</a:t>
            </a:r>
            <a:endParaRPr kumimoji="1" lang="ja-JP" altLang="en-US" sz="1600" dirty="0">
              <a:solidFill>
                <a:srgbClr val="FF0000"/>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785121303"/>
              </p:ext>
            </p:extLst>
          </p:nvPr>
        </p:nvGraphicFramePr>
        <p:xfrm>
          <a:off x="511991" y="5276622"/>
          <a:ext cx="2028206" cy="9144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522409519"/>
                    </a:ext>
                  </a:extLst>
                </a:gridCol>
                <a:gridCol w="477124">
                  <a:extLst>
                    <a:ext uri="{9D8B030D-6E8A-4147-A177-3AD203B41FA5}">
                      <a16:colId xmlns:a16="http://schemas.microsoft.com/office/drawing/2014/main" val="1560925707"/>
                    </a:ext>
                  </a:extLst>
                </a:gridCol>
                <a:gridCol w="637952">
                  <a:extLst>
                    <a:ext uri="{9D8B030D-6E8A-4147-A177-3AD203B41FA5}">
                      <a16:colId xmlns:a16="http://schemas.microsoft.com/office/drawing/2014/main" val="46954385"/>
                    </a:ext>
                  </a:extLst>
                </a:gridCol>
              </a:tblGrid>
              <a:tr h="290238">
                <a:tc>
                  <a:txBody>
                    <a:bodyPr/>
                    <a:lstStyle/>
                    <a:p>
                      <a:r>
                        <a:rPr kumimoji="1" lang="ja-JP" altLang="en-US" sz="1100" b="0" dirty="0" smtClean="0"/>
                        <a:t>？？位</a:t>
                      </a:r>
                      <a:endParaRPr kumimoji="1" lang="ja-JP" altLang="en-US" sz="1100" b="0" dirty="0"/>
                    </a:p>
                  </a:txBody>
                  <a:tcPr/>
                </a:tc>
                <a:tc>
                  <a:txBody>
                    <a:bodyPr/>
                    <a:lstStyle/>
                    <a:p>
                      <a:r>
                        <a:rPr kumimoji="1" lang="en-US" altLang="ja-JP" sz="1400" b="0" dirty="0" smtClean="0"/>
                        <a:t>C5</a:t>
                      </a:r>
                      <a:endParaRPr kumimoji="1" lang="ja-JP" altLang="en-US" sz="1400" b="0" dirty="0"/>
                    </a:p>
                  </a:txBody>
                  <a:tcPr/>
                </a:tc>
                <a:tc>
                  <a:txBody>
                    <a:bodyPr/>
                    <a:lstStyle/>
                    <a:p>
                      <a:r>
                        <a:rPr kumimoji="1" lang="en-US" altLang="ja-JP" sz="1400" b="0" dirty="0" smtClean="0"/>
                        <a:t>30%</a:t>
                      </a:r>
                      <a:endParaRPr kumimoji="1" lang="ja-JP" altLang="en-US" sz="1400" b="0" dirty="0"/>
                    </a:p>
                  </a:txBody>
                  <a:tcPr/>
                </a:tc>
                <a:extLst>
                  <a:ext uri="{0D108BD9-81ED-4DB2-BD59-A6C34878D82A}">
                    <a16:rowId xmlns:a16="http://schemas.microsoft.com/office/drawing/2014/main" val="3914155503"/>
                  </a:ext>
                </a:extLst>
              </a:tr>
              <a:tr h="290238">
                <a:tc>
                  <a:txBody>
                    <a:bodyPr/>
                    <a:lstStyle/>
                    <a:p>
                      <a:r>
                        <a:rPr kumimoji="1" lang="ja-JP" altLang="en-US" sz="1100" dirty="0" smtClean="0"/>
                        <a:t>？？位</a:t>
                      </a:r>
                      <a:endParaRPr kumimoji="1" lang="ja-JP" altLang="en-US" sz="1100" dirty="0"/>
                    </a:p>
                  </a:txBody>
                  <a:tcPr/>
                </a:tc>
                <a:tc>
                  <a:txBody>
                    <a:bodyPr/>
                    <a:lstStyle/>
                    <a:p>
                      <a:r>
                        <a:rPr kumimoji="1" lang="en-US" altLang="ja-JP" sz="1400" dirty="0" smtClean="0"/>
                        <a:t>C6</a:t>
                      </a:r>
                      <a:endParaRPr kumimoji="1" lang="ja-JP" altLang="en-US" sz="1400" dirty="0"/>
                    </a:p>
                  </a:txBody>
                  <a:tcPr/>
                </a:tc>
                <a:tc>
                  <a:txBody>
                    <a:bodyPr/>
                    <a:lstStyle/>
                    <a:p>
                      <a:r>
                        <a:rPr kumimoji="1" lang="en-US" altLang="ja-JP" sz="1400" dirty="0" smtClean="0"/>
                        <a:t>25%</a:t>
                      </a:r>
                      <a:endParaRPr kumimoji="1" lang="ja-JP" altLang="en-US" sz="1400" dirty="0"/>
                    </a:p>
                  </a:txBody>
                  <a:tcPr/>
                </a:tc>
                <a:extLst>
                  <a:ext uri="{0D108BD9-81ED-4DB2-BD59-A6C34878D82A}">
                    <a16:rowId xmlns:a16="http://schemas.microsoft.com/office/drawing/2014/main" val="1514954308"/>
                  </a:ext>
                </a:extLst>
              </a:tr>
              <a:tr h="290238">
                <a:tc>
                  <a:txBody>
                    <a:bodyPr/>
                    <a:lstStyle/>
                    <a:p>
                      <a:r>
                        <a:rPr kumimoji="1" lang="ja-JP" altLang="en-US" sz="1100" dirty="0" smtClean="0"/>
                        <a:t>？？位</a:t>
                      </a:r>
                      <a:endParaRPr kumimoji="1" lang="en-US" altLang="ja-JP" sz="1100" dirty="0" smtClean="0"/>
                    </a:p>
                  </a:txBody>
                  <a:tcPr/>
                </a:tc>
                <a:tc>
                  <a:txBody>
                    <a:bodyPr/>
                    <a:lstStyle/>
                    <a:p>
                      <a:r>
                        <a:rPr kumimoji="1" lang="en-US" altLang="ja-JP" sz="1400" dirty="0" smtClean="0"/>
                        <a:t>C7</a:t>
                      </a:r>
                      <a:endParaRPr kumimoji="1" lang="ja-JP" altLang="en-US" sz="1400" dirty="0"/>
                    </a:p>
                  </a:txBody>
                  <a:tcPr/>
                </a:tc>
                <a:tc>
                  <a:txBody>
                    <a:bodyPr/>
                    <a:lstStyle/>
                    <a:p>
                      <a:r>
                        <a:rPr kumimoji="1" lang="en-US" altLang="ja-JP" sz="1400" dirty="0" smtClean="0"/>
                        <a:t>20%</a:t>
                      </a:r>
                      <a:endParaRPr kumimoji="1" lang="ja-JP" altLang="en-US" sz="1400" dirty="0"/>
                    </a:p>
                  </a:txBody>
                  <a:tcPr/>
                </a:tc>
                <a:extLst>
                  <a:ext uri="{0D108BD9-81ED-4DB2-BD59-A6C34878D82A}">
                    <a16:rowId xmlns:a16="http://schemas.microsoft.com/office/drawing/2014/main" val="2352065786"/>
                  </a:ext>
                </a:extLst>
              </a:tr>
            </a:tbl>
          </a:graphicData>
        </a:graphic>
      </p:graphicFrame>
      <p:sp>
        <p:nvSpPr>
          <p:cNvPr id="7" name="テキスト ボックス 6"/>
          <p:cNvSpPr txBox="1"/>
          <p:nvPr/>
        </p:nvSpPr>
        <p:spPr>
          <a:xfrm>
            <a:off x="1269558" y="4708272"/>
            <a:ext cx="371631"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8" name="右矢印 7"/>
          <p:cNvSpPr/>
          <p:nvPr/>
        </p:nvSpPr>
        <p:spPr>
          <a:xfrm>
            <a:off x="2579411" y="5560894"/>
            <a:ext cx="363846" cy="247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6758397" y="5488480"/>
            <a:ext cx="333073" cy="288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244068" y="5303814"/>
            <a:ext cx="652730"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11" name="テキスト ボックス 10"/>
          <p:cNvSpPr txBox="1"/>
          <p:nvPr/>
        </p:nvSpPr>
        <p:spPr>
          <a:xfrm>
            <a:off x="5123983" y="5733822"/>
            <a:ext cx="2095454" cy="523220"/>
          </a:xfrm>
          <a:prstGeom prst="rect">
            <a:avLst/>
          </a:prstGeom>
          <a:noFill/>
        </p:spPr>
        <p:txBody>
          <a:bodyPr wrap="square" rtlCol="0">
            <a:spAutoFit/>
          </a:bodyPr>
          <a:lstStyle/>
          <a:p>
            <a:r>
              <a:rPr lang="ja-JP" altLang="en-US" sz="1400" dirty="0"/>
              <a:t>推薦</a:t>
            </a:r>
            <a:r>
              <a:rPr lang="ja-JP" altLang="en-US" sz="1400" dirty="0" smtClean="0"/>
              <a:t>されたリスト内の　地域発音英語を</a:t>
            </a:r>
            <a:r>
              <a:rPr kumimoji="1" lang="ja-JP" altLang="en-US" sz="1400" dirty="0" smtClean="0"/>
              <a:t>学習</a:t>
            </a:r>
            <a:endParaRPr kumimoji="1" lang="ja-JP" altLang="en-US" sz="1400" dirty="0"/>
          </a:p>
        </p:txBody>
      </p:sp>
      <p:sp>
        <p:nvSpPr>
          <p:cNvPr id="12" name="テキスト ボックス 11"/>
          <p:cNvSpPr txBox="1"/>
          <p:nvPr/>
        </p:nvSpPr>
        <p:spPr>
          <a:xfrm>
            <a:off x="91683" y="5192795"/>
            <a:ext cx="420308" cy="307777"/>
          </a:xfrm>
          <a:prstGeom prst="rect">
            <a:avLst/>
          </a:prstGeom>
          <a:noFill/>
        </p:spPr>
        <p:txBody>
          <a:bodyPr wrap="none" rtlCol="0">
            <a:spAutoFit/>
          </a:bodyPr>
          <a:lstStyle/>
          <a:p>
            <a:r>
              <a:rPr kumimoji="1" lang="en-US" altLang="ja-JP" sz="1400" dirty="0" smtClean="0"/>
              <a:t>EX)</a:t>
            </a:r>
            <a:endParaRPr kumimoji="1" lang="ja-JP" altLang="en-US" sz="1400" dirty="0"/>
          </a:p>
        </p:txBody>
      </p:sp>
      <p:sp>
        <p:nvSpPr>
          <p:cNvPr id="13" name="テキスト ボックス 12"/>
          <p:cNvSpPr txBox="1"/>
          <p:nvPr/>
        </p:nvSpPr>
        <p:spPr>
          <a:xfrm>
            <a:off x="2957221" y="5378159"/>
            <a:ext cx="1971576" cy="954107"/>
          </a:xfrm>
          <a:prstGeom prst="rect">
            <a:avLst/>
          </a:prstGeom>
          <a:noFill/>
        </p:spPr>
        <p:txBody>
          <a:bodyPr wrap="square" rtlCol="0">
            <a:spAutoFit/>
          </a:bodyPr>
          <a:lstStyle/>
          <a:p>
            <a:r>
              <a:rPr lang="ja-JP" altLang="en-US" sz="1400" dirty="0" smtClean="0">
                <a:solidFill>
                  <a:srgbClr val="FF0000"/>
                </a:solidFill>
              </a:rPr>
              <a:t>正答率が一定以下の　地域</a:t>
            </a:r>
            <a:r>
              <a:rPr lang="ja-JP" altLang="en-US" sz="1400" dirty="0">
                <a:solidFill>
                  <a:srgbClr val="FF0000"/>
                </a:solidFill>
              </a:rPr>
              <a:t>リスト</a:t>
            </a:r>
            <a:r>
              <a:rPr lang="ja-JP" altLang="en-US" sz="1400" dirty="0" smtClean="0">
                <a:solidFill>
                  <a:srgbClr val="FF0000"/>
                </a:solidFill>
              </a:rPr>
              <a:t>を推薦</a:t>
            </a:r>
            <a:endParaRPr lang="en-US" altLang="ja-JP" sz="1400" dirty="0" smtClean="0">
              <a:solidFill>
                <a:srgbClr val="FF0000"/>
              </a:solidFill>
            </a:endParaRPr>
          </a:p>
          <a:p>
            <a:r>
              <a:rPr lang="en-US" altLang="ja-JP" sz="1400" dirty="0" smtClean="0"/>
              <a:t>(</a:t>
            </a:r>
            <a:r>
              <a:rPr lang="ja-JP" altLang="en-US" sz="1400" dirty="0" smtClean="0"/>
              <a:t>判定を受けたら再度リストアップする</a:t>
            </a:r>
            <a:r>
              <a:rPr lang="en-US" altLang="ja-JP" sz="1400" dirty="0" smtClean="0"/>
              <a:t>)</a:t>
            </a:r>
          </a:p>
        </p:txBody>
      </p:sp>
      <p:sp>
        <p:nvSpPr>
          <p:cNvPr id="14" name="右矢印 13"/>
          <p:cNvSpPr/>
          <p:nvPr/>
        </p:nvSpPr>
        <p:spPr>
          <a:xfrm>
            <a:off x="4831165" y="5561283"/>
            <a:ext cx="363846" cy="247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329172837"/>
              </p:ext>
            </p:extLst>
          </p:nvPr>
        </p:nvGraphicFramePr>
        <p:xfrm>
          <a:off x="7353709" y="5303814"/>
          <a:ext cx="1674293" cy="957568"/>
        </p:xfrm>
        <a:graphic>
          <a:graphicData uri="http://schemas.openxmlformats.org/drawingml/2006/table">
            <a:tbl>
              <a:tblPr firstRow="1" bandRow="1">
                <a:tableStyleId>{5C22544A-7EE6-4342-B048-85BDC9FD1C3A}</a:tableStyleId>
              </a:tblPr>
              <a:tblGrid>
                <a:gridCol w="741035">
                  <a:extLst>
                    <a:ext uri="{9D8B030D-6E8A-4147-A177-3AD203B41FA5}">
                      <a16:colId xmlns:a16="http://schemas.microsoft.com/office/drawing/2014/main" val="1522409519"/>
                    </a:ext>
                  </a:extLst>
                </a:gridCol>
                <a:gridCol w="406626">
                  <a:extLst>
                    <a:ext uri="{9D8B030D-6E8A-4147-A177-3AD203B41FA5}">
                      <a16:colId xmlns:a16="http://schemas.microsoft.com/office/drawing/2014/main" val="1560925707"/>
                    </a:ext>
                  </a:extLst>
                </a:gridCol>
                <a:gridCol w="526632">
                  <a:extLst>
                    <a:ext uri="{9D8B030D-6E8A-4147-A177-3AD203B41FA5}">
                      <a16:colId xmlns:a16="http://schemas.microsoft.com/office/drawing/2014/main" val="46954385"/>
                    </a:ext>
                  </a:extLst>
                </a:gridCol>
              </a:tblGrid>
              <a:tr h="325904">
                <a:tc>
                  <a:txBody>
                    <a:bodyPr/>
                    <a:lstStyle/>
                    <a:p>
                      <a:r>
                        <a:rPr kumimoji="1" lang="ja-JP" altLang="en-US" sz="1100" b="0" dirty="0" smtClean="0"/>
                        <a:t>？？位</a:t>
                      </a:r>
                      <a:endParaRPr kumimoji="1" lang="ja-JP" altLang="en-US" sz="1100" b="0" dirty="0"/>
                    </a:p>
                  </a:txBody>
                  <a:tcPr/>
                </a:tc>
                <a:tc>
                  <a:txBody>
                    <a:bodyPr/>
                    <a:lstStyle/>
                    <a:p>
                      <a:r>
                        <a:rPr kumimoji="1" lang="en-US" altLang="ja-JP" sz="1400" b="0" dirty="0" smtClean="0"/>
                        <a:t>C5</a:t>
                      </a:r>
                      <a:endParaRPr kumimoji="1" lang="ja-JP" altLang="en-US" sz="1400" b="0" dirty="0"/>
                    </a:p>
                  </a:txBody>
                  <a:tcPr/>
                </a:tc>
                <a:tc>
                  <a:txBody>
                    <a:bodyPr/>
                    <a:lstStyle/>
                    <a:p>
                      <a:r>
                        <a:rPr kumimoji="1" lang="en-US" altLang="ja-JP" sz="1400" b="0" dirty="0" smtClean="0">
                          <a:solidFill>
                            <a:srgbClr val="FF0000"/>
                          </a:solidFill>
                        </a:rPr>
                        <a:t>50%</a:t>
                      </a:r>
                      <a:endParaRPr kumimoji="1" lang="ja-JP" altLang="en-US" sz="1400" b="0" dirty="0">
                        <a:solidFill>
                          <a:srgbClr val="FF0000"/>
                        </a:solidFill>
                      </a:endParaRPr>
                    </a:p>
                  </a:txBody>
                  <a:tcPr/>
                </a:tc>
                <a:extLst>
                  <a:ext uri="{0D108BD9-81ED-4DB2-BD59-A6C34878D82A}">
                    <a16:rowId xmlns:a16="http://schemas.microsoft.com/office/drawing/2014/main" val="3914155503"/>
                  </a:ext>
                </a:extLst>
              </a:tr>
              <a:tr h="315832">
                <a:tc>
                  <a:txBody>
                    <a:bodyPr/>
                    <a:lstStyle/>
                    <a:p>
                      <a:r>
                        <a:rPr kumimoji="1" lang="ja-JP" altLang="en-US" sz="1100" dirty="0" smtClean="0"/>
                        <a:t>？？位</a:t>
                      </a:r>
                      <a:endParaRPr kumimoji="1" lang="ja-JP" altLang="en-US" sz="1100" dirty="0"/>
                    </a:p>
                  </a:txBody>
                  <a:tcPr/>
                </a:tc>
                <a:tc>
                  <a:txBody>
                    <a:bodyPr/>
                    <a:lstStyle/>
                    <a:p>
                      <a:r>
                        <a:rPr kumimoji="1" lang="en-US" altLang="ja-JP" sz="1400" dirty="0" smtClean="0"/>
                        <a:t>C6</a:t>
                      </a:r>
                      <a:endParaRPr kumimoji="1" lang="ja-JP" altLang="en-US" sz="1400" dirty="0"/>
                    </a:p>
                  </a:txBody>
                  <a:tcPr/>
                </a:tc>
                <a:tc>
                  <a:txBody>
                    <a:bodyPr/>
                    <a:lstStyle/>
                    <a:p>
                      <a:r>
                        <a:rPr kumimoji="1" lang="en-US" altLang="ja-JP" sz="1400" dirty="0" smtClean="0"/>
                        <a:t>25%</a:t>
                      </a:r>
                      <a:endParaRPr kumimoji="1" lang="ja-JP" altLang="en-US" sz="1400" dirty="0"/>
                    </a:p>
                  </a:txBody>
                  <a:tcPr/>
                </a:tc>
                <a:extLst>
                  <a:ext uri="{0D108BD9-81ED-4DB2-BD59-A6C34878D82A}">
                    <a16:rowId xmlns:a16="http://schemas.microsoft.com/office/drawing/2014/main" val="1514954308"/>
                  </a:ext>
                </a:extLst>
              </a:tr>
              <a:tr h="315832">
                <a:tc>
                  <a:txBody>
                    <a:bodyPr/>
                    <a:lstStyle/>
                    <a:p>
                      <a:r>
                        <a:rPr kumimoji="1" lang="ja-JP" altLang="en-US" sz="1100" dirty="0" smtClean="0"/>
                        <a:t>？？位</a:t>
                      </a:r>
                      <a:endParaRPr kumimoji="1" lang="en-US" altLang="ja-JP" sz="1100" dirty="0" smtClean="0"/>
                    </a:p>
                  </a:txBody>
                  <a:tcPr/>
                </a:tc>
                <a:tc>
                  <a:txBody>
                    <a:bodyPr/>
                    <a:lstStyle/>
                    <a:p>
                      <a:r>
                        <a:rPr kumimoji="1" lang="en-US" altLang="ja-JP" sz="1400" dirty="0" smtClean="0"/>
                        <a:t>C7</a:t>
                      </a:r>
                      <a:endParaRPr kumimoji="1" lang="ja-JP" altLang="en-US" sz="1400" dirty="0"/>
                    </a:p>
                  </a:txBody>
                  <a:tcPr/>
                </a:tc>
                <a:tc>
                  <a:txBody>
                    <a:bodyPr/>
                    <a:lstStyle/>
                    <a:p>
                      <a:r>
                        <a:rPr kumimoji="1" lang="en-US" altLang="ja-JP" sz="1400" dirty="0" smtClean="0"/>
                        <a:t>20%</a:t>
                      </a:r>
                      <a:endParaRPr kumimoji="1" lang="ja-JP" altLang="en-US" sz="1400" dirty="0"/>
                    </a:p>
                  </a:txBody>
                  <a:tcPr/>
                </a:tc>
                <a:extLst>
                  <a:ext uri="{0D108BD9-81ED-4DB2-BD59-A6C34878D82A}">
                    <a16:rowId xmlns:a16="http://schemas.microsoft.com/office/drawing/2014/main" val="2352065786"/>
                  </a:ext>
                </a:extLst>
              </a:tr>
            </a:tbl>
          </a:graphicData>
        </a:graphic>
      </p:graphicFrame>
      <p:sp>
        <p:nvSpPr>
          <p:cNvPr id="16" name="テキスト ボックス 15"/>
          <p:cNvSpPr txBox="1"/>
          <p:nvPr/>
        </p:nvSpPr>
        <p:spPr>
          <a:xfrm>
            <a:off x="7914785" y="4700353"/>
            <a:ext cx="371631"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17" name="下カーブ矢印 16"/>
          <p:cNvSpPr/>
          <p:nvPr/>
        </p:nvSpPr>
        <p:spPr>
          <a:xfrm rot="21445805" flipH="1">
            <a:off x="3349792" y="4379992"/>
            <a:ext cx="4226848" cy="763856"/>
          </a:xfrm>
          <a:prstGeom prst="curvedDownArrow">
            <a:avLst>
              <a:gd name="adj1" fmla="val 18204"/>
              <a:gd name="adj2" fmla="val 38401"/>
              <a:gd name="adj3" fmla="val 284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p:cNvSpPr txBox="1"/>
          <p:nvPr/>
        </p:nvSpPr>
        <p:spPr>
          <a:xfrm>
            <a:off x="4428314" y="4524948"/>
            <a:ext cx="2422806" cy="523220"/>
          </a:xfrm>
          <a:prstGeom prst="rect">
            <a:avLst/>
          </a:prstGeom>
          <a:noFill/>
        </p:spPr>
        <p:txBody>
          <a:bodyPr wrap="square" rtlCol="0">
            <a:spAutoFit/>
          </a:bodyPr>
          <a:lstStyle/>
          <a:p>
            <a:r>
              <a:rPr kumimoji="1" lang="ja-JP" altLang="en-US" sz="1400" dirty="0" smtClean="0"/>
              <a:t>正答率</a:t>
            </a:r>
            <a:r>
              <a:rPr kumimoji="1" lang="en-US" altLang="ja-JP" sz="1400" dirty="0" smtClean="0"/>
              <a:t>(cx)</a:t>
            </a:r>
            <a:r>
              <a:rPr kumimoji="1" lang="ja-JP" altLang="en-US" sz="1400" dirty="0" smtClean="0"/>
              <a:t>が一定</a:t>
            </a:r>
            <a:r>
              <a:rPr lang="ja-JP" altLang="en-US" sz="1400" dirty="0"/>
              <a:t>以上</a:t>
            </a:r>
            <a:r>
              <a:rPr kumimoji="1" lang="ja-JP" altLang="en-US" sz="1400" dirty="0" smtClean="0"/>
              <a:t>に　なった地域を判定</a:t>
            </a:r>
            <a:endParaRPr kumimoji="1" lang="ja-JP" altLang="en-US" sz="1400" dirty="0"/>
          </a:p>
        </p:txBody>
      </p:sp>
      <p:pic>
        <p:nvPicPr>
          <p:cNvPr id="19" name="図 18"/>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5846574" y="5071553"/>
            <a:ext cx="589358" cy="613213"/>
          </a:xfrm>
          <a:prstGeom prst="rect">
            <a:avLst/>
          </a:prstGeom>
        </p:spPr>
      </p:pic>
      <p:sp>
        <p:nvSpPr>
          <p:cNvPr id="20" name="テキスト ボックス 19"/>
          <p:cNvSpPr txBox="1"/>
          <p:nvPr/>
        </p:nvSpPr>
        <p:spPr>
          <a:xfrm>
            <a:off x="818291" y="1249722"/>
            <a:ext cx="1818636" cy="307777"/>
          </a:xfrm>
          <a:prstGeom prst="rect">
            <a:avLst/>
          </a:prstGeom>
          <a:noFill/>
          <a:ln>
            <a:solidFill>
              <a:schemeClr val="accent1"/>
            </a:solidFill>
          </a:ln>
        </p:spPr>
        <p:txBody>
          <a:bodyPr wrap="square" rtlCol="0">
            <a:spAutoFit/>
          </a:bodyPr>
          <a:lstStyle/>
          <a:p>
            <a:r>
              <a:rPr lang="ja-JP" altLang="en-US" sz="1400" dirty="0" smtClean="0">
                <a:solidFill>
                  <a:srgbClr val="FF0000"/>
                </a:solidFill>
              </a:rPr>
              <a:t>苦手克服</a:t>
            </a:r>
            <a:r>
              <a:rPr kumimoji="1" lang="ja-JP" altLang="en-US" sz="1400" dirty="0" smtClean="0">
                <a:solidFill>
                  <a:srgbClr val="FF0000"/>
                </a:solidFill>
              </a:rPr>
              <a:t>型</a:t>
            </a:r>
            <a:r>
              <a:rPr lang="ja-JP" altLang="en-US" sz="1400" dirty="0">
                <a:solidFill>
                  <a:srgbClr val="FF0000"/>
                </a:solidFill>
              </a:rPr>
              <a:t>学習</a:t>
            </a:r>
            <a:r>
              <a:rPr kumimoji="1" lang="ja-JP" altLang="en-US" sz="1400" dirty="0" smtClean="0">
                <a:solidFill>
                  <a:srgbClr val="FF0000"/>
                </a:solidFill>
              </a:rPr>
              <a:t>方式</a:t>
            </a:r>
            <a:endParaRPr kumimoji="1" lang="ja-JP" altLang="en-US" sz="1400" dirty="0">
              <a:solidFill>
                <a:srgbClr val="FF0000"/>
              </a:solidFill>
            </a:endParaRPr>
          </a:p>
        </p:txBody>
      </p:sp>
      <p:graphicFrame>
        <p:nvGraphicFramePr>
          <p:cNvPr id="21" name="表 20"/>
          <p:cNvGraphicFramePr>
            <a:graphicFrameLocks noGrp="1"/>
          </p:cNvGraphicFramePr>
          <p:nvPr>
            <p:extLst>
              <p:ext uri="{D42A27DB-BD31-4B8C-83A1-F6EECF244321}">
                <p14:modId xmlns:p14="http://schemas.microsoft.com/office/powerpoint/2010/main" val="3554680744"/>
              </p:ext>
            </p:extLst>
          </p:nvPr>
        </p:nvGraphicFramePr>
        <p:xfrm>
          <a:off x="6962352" y="1500643"/>
          <a:ext cx="1992255" cy="103632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522409519"/>
                    </a:ext>
                  </a:extLst>
                </a:gridCol>
                <a:gridCol w="477124">
                  <a:extLst>
                    <a:ext uri="{9D8B030D-6E8A-4147-A177-3AD203B41FA5}">
                      <a16:colId xmlns:a16="http://schemas.microsoft.com/office/drawing/2014/main" val="1560925707"/>
                    </a:ext>
                  </a:extLst>
                </a:gridCol>
                <a:gridCol w="602001">
                  <a:extLst>
                    <a:ext uri="{9D8B030D-6E8A-4147-A177-3AD203B41FA5}">
                      <a16:colId xmlns:a16="http://schemas.microsoft.com/office/drawing/2014/main" val="46954385"/>
                    </a:ext>
                  </a:extLst>
                </a:gridCol>
              </a:tblGrid>
              <a:tr h="0">
                <a:tc>
                  <a:txBody>
                    <a:bodyPr/>
                    <a:lstStyle/>
                    <a:p>
                      <a:r>
                        <a:rPr kumimoji="1" lang="ja-JP" altLang="en-US" sz="1100" dirty="0" smtClean="0"/>
                        <a:t>ランキング</a:t>
                      </a:r>
                      <a:endParaRPr kumimoji="1" lang="en-US" altLang="ja-JP" sz="1100" dirty="0" smtClean="0"/>
                    </a:p>
                  </a:txBody>
                  <a:tcPr/>
                </a:tc>
                <a:tc>
                  <a:txBody>
                    <a:bodyPr/>
                    <a:lstStyle/>
                    <a:p>
                      <a:r>
                        <a:rPr kumimoji="1" lang="ja-JP" altLang="en-US" sz="1100" dirty="0" smtClean="0"/>
                        <a:t>地域</a:t>
                      </a:r>
                      <a:endParaRPr kumimoji="1" lang="ja-JP" altLang="en-US" sz="1100" dirty="0"/>
                    </a:p>
                  </a:txBody>
                  <a:tcPr/>
                </a:tc>
                <a:tc>
                  <a:txBody>
                    <a:bodyPr/>
                    <a:lstStyle/>
                    <a:p>
                      <a:r>
                        <a:rPr kumimoji="1" lang="ja-JP" altLang="en-US" sz="1100" dirty="0" smtClean="0"/>
                        <a:t>正答率</a:t>
                      </a:r>
                      <a:r>
                        <a:rPr kumimoji="1" lang="en-US" altLang="ja-JP" sz="1100" dirty="0" smtClean="0"/>
                        <a:t>(cx)</a:t>
                      </a:r>
                    </a:p>
                  </a:txBody>
                  <a:tcPr/>
                </a:tc>
                <a:extLst>
                  <a:ext uri="{0D108BD9-81ED-4DB2-BD59-A6C34878D82A}">
                    <a16:rowId xmlns:a16="http://schemas.microsoft.com/office/drawing/2014/main" val="3238524916"/>
                  </a:ext>
                </a:extLst>
              </a:tr>
              <a:tr h="298208">
                <a:tc>
                  <a:txBody>
                    <a:bodyPr/>
                    <a:lstStyle/>
                    <a:p>
                      <a:r>
                        <a:rPr kumimoji="1" lang="en-US" altLang="ja-JP" sz="1100" dirty="0" smtClean="0">
                          <a:solidFill>
                            <a:srgbClr val="FF0000"/>
                          </a:solidFill>
                        </a:rPr>
                        <a:t>1</a:t>
                      </a:r>
                      <a:r>
                        <a:rPr kumimoji="1" lang="ja-JP" altLang="en-US" sz="1100" dirty="0" smtClean="0">
                          <a:solidFill>
                            <a:srgbClr val="FF0000"/>
                          </a:solidFill>
                        </a:rPr>
                        <a:t>位</a:t>
                      </a:r>
                      <a:endParaRPr kumimoji="1" lang="ja-JP" altLang="en-US" sz="1100" dirty="0">
                        <a:solidFill>
                          <a:srgbClr val="FF0000"/>
                        </a:solidFill>
                      </a:endParaRPr>
                    </a:p>
                  </a:txBody>
                  <a:tcPr/>
                </a:tc>
                <a:tc>
                  <a:txBody>
                    <a:bodyPr/>
                    <a:lstStyle/>
                    <a:p>
                      <a:r>
                        <a:rPr kumimoji="1" lang="en-US" altLang="ja-JP" sz="1400" dirty="0" smtClean="0">
                          <a:solidFill>
                            <a:srgbClr val="FF0000"/>
                          </a:solidFill>
                        </a:rPr>
                        <a:t>c1</a:t>
                      </a:r>
                      <a:endParaRPr kumimoji="1" lang="ja-JP" altLang="en-US" sz="1400" dirty="0">
                        <a:solidFill>
                          <a:srgbClr val="FF0000"/>
                        </a:solidFill>
                      </a:endParaRPr>
                    </a:p>
                  </a:txBody>
                  <a:tcPr/>
                </a:tc>
                <a:tc>
                  <a:txBody>
                    <a:bodyPr/>
                    <a:lstStyle/>
                    <a:p>
                      <a:r>
                        <a:rPr kumimoji="1" lang="en-US" altLang="ja-JP" sz="1400" dirty="0" smtClean="0">
                          <a:solidFill>
                            <a:srgbClr val="FF0000"/>
                          </a:solidFill>
                        </a:rPr>
                        <a:t>80%</a:t>
                      </a:r>
                      <a:endParaRPr kumimoji="1" lang="ja-JP" altLang="en-US" sz="1400" dirty="0">
                        <a:solidFill>
                          <a:srgbClr val="FF0000"/>
                        </a:solidFill>
                      </a:endParaRPr>
                    </a:p>
                  </a:txBody>
                  <a:tcPr/>
                </a:tc>
                <a:extLst>
                  <a:ext uri="{0D108BD9-81ED-4DB2-BD59-A6C34878D82A}">
                    <a16:rowId xmlns:a16="http://schemas.microsoft.com/office/drawing/2014/main" val="3914155503"/>
                  </a:ext>
                </a:extLst>
              </a:tr>
              <a:tr h="298208">
                <a:tc>
                  <a:txBody>
                    <a:bodyPr/>
                    <a:lstStyle/>
                    <a:p>
                      <a:r>
                        <a:rPr kumimoji="1" lang="en-US" altLang="ja-JP" sz="1100" dirty="0" smtClean="0"/>
                        <a:t>2</a:t>
                      </a:r>
                      <a:r>
                        <a:rPr kumimoji="1" lang="ja-JP" altLang="en-US" sz="1100" dirty="0" smtClean="0"/>
                        <a:t>位</a:t>
                      </a:r>
                      <a:endParaRPr kumimoji="1" lang="ja-JP" altLang="en-US" sz="1100" dirty="0"/>
                    </a:p>
                  </a:txBody>
                  <a:tcPr/>
                </a:tc>
                <a:tc>
                  <a:txBody>
                    <a:bodyPr/>
                    <a:lstStyle/>
                    <a:p>
                      <a:r>
                        <a:rPr kumimoji="1" lang="en-US" altLang="ja-JP" sz="1400" dirty="0" smtClean="0"/>
                        <a:t>c2</a:t>
                      </a:r>
                      <a:endParaRPr kumimoji="1" lang="ja-JP" altLang="en-US" sz="1400" dirty="0"/>
                    </a:p>
                  </a:txBody>
                  <a:tcPr/>
                </a:tc>
                <a:tc>
                  <a:txBody>
                    <a:bodyPr/>
                    <a:lstStyle/>
                    <a:p>
                      <a:r>
                        <a:rPr kumimoji="1" lang="en-US" altLang="ja-JP" sz="1400" dirty="0" smtClean="0"/>
                        <a:t>70%</a:t>
                      </a:r>
                      <a:endParaRPr kumimoji="1" lang="ja-JP" altLang="en-US" sz="1400" dirty="0"/>
                    </a:p>
                  </a:txBody>
                  <a:tcPr/>
                </a:tc>
                <a:extLst>
                  <a:ext uri="{0D108BD9-81ED-4DB2-BD59-A6C34878D82A}">
                    <a16:rowId xmlns:a16="http://schemas.microsoft.com/office/drawing/2014/main" val="1514954308"/>
                  </a:ext>
                </a:extLst>
              </a:tr>
            </a:tbl>
          </a:graphicData>
        </a:graphic>
      </p:graphicFrame>
      <p:sp>
        <p:nvSpPr>
          <p:cNvPr id="22" name="テキスト ボックス 21"/>
          <p:cNvSpPr txBox="1"/>
          <p:nvPr/>
        </p:nvSpPr>
        <p:spPr>
          <a:xfrm>
            <a:off x="6853214" y="2636554"/>
            <a:ext cx="2417417" cy="461665"/>
          </a:xfrm>
          <a:prstGeom prst="rect">
            <a:avLst/>
          </a:prstGeom>
          <a:noFill/>
        </p:spPr>
        <p:txBody>
          <a:bodyPr wrap="square" rtlCol="0">
            <a:spAutoFit/>
          </a:bodyPr>
          <a:lstStyle/>
          <a:p>
            <a:r>
              <a:rPr kumimoji="1" lang="en-US" altLang="ja-JP" sz="1200" dirty="0" smtClean="0"/>
              <a:t>※</a:t>
            </a:r>
            <a:r>
              <a:rPr kumimoji="1" lang="ja-JP" altLang="en-US" sz="1200" dirty="0" smtClean="0"/>
              <a:t>正答率</a:t>
            </a:r>
            <a:r>
              <a:rPr lang="en-US" altLang="ja-JP" sz="1200" dirty="0"/>
              <a:t>(</a:t>
            </a:r>
            <a:r>
              <a:rPr kumimoji="1" lang="en-US" altLang="ja-JP" sz="1200" dirty="0" smtClean="0"/>
              <a:t>cx)</a:t>
            </a:r>
            <a:r>
              <a:rPr kumimoji="1" lang="ja-JP" altLang="en-US" sz="1200" dirty="0" smtClean="0"/>
              <a:t>が一定以上になった地域</a:t>
            </a:r>
            <a:r>
              <a:rPr lang="ja-JP" altLang="en-US" sz="1200" dirty="0" smtClean="0"/>
              <a:t>は判定して除外</a:t>
            </a:r>
            <a:endParaRPr kumimoji="1" lang="ja-JP" altLang="en-US" sz="1200" dirty="0"/>
          </a:p>
        </p:txBody>
      </p:sp>
      <p:sp>
        <p:nvSpPr>
          <p:cNvPr id="23" name="テキスト ボックス 22"/>
          <p:cNvSpPr txBox="1"/>
          <p:nvPr/>
        </p:nvSpPr>
        <p:spPr>
          <a:xfrm>
            <a:off x="3086963" y="1464034"/>
            <a:ext cx="1988144" cy="461665"/>
          </a:xfrm>
          <a:prstGeom prst="rect">
            <a:avLst/>
          </a:prstGeom>
          <a:noFill/>
        </p:spPr>
        <p:txBody>
          <a:bodyPr wrap="square" rtlCol="0">
            <a:spAutoFit/>
          </a:bodyPr>
          <a:lstStyle/>
          <a:p>
            <a:r>
              <a:rPr lang="ja-JP" altLang="en-US" sz="1200" dirty="0" smtClean="0">
                <a:solidFill>
                  <a:srgbClr val="FF0000"/>
                </a:solidFill>
              </a:rPr>
              <a:t>学習者が聞き取りやすい音声の地域を推薦</a:t>
            </a:r>
            <a:endParaRPr lang="en-US" altLang="ja-JP" sz="1200" dirty="0" smtClean="0">
              <a:solidFill>
                <a:srgbClr val="FF0000"/>
              </a:solidFill>
            </a:endParaRPr>
          </a:p>
        </p:txBody>
      </p:sp>
      <p:sp>
        <p:nvSpPr>
          <p:cNvPr id="24" name="テキスト ボックス 23"/>
          <p:cNvSpPr txBox="1"/>
          <p:nvPr/>
        </p:nvSpPr>
        <p:spPr>
          <a:xfrm>
            <a:off x="2495311" y="3131929"/>
            <a:ext cx="5566611" cy="338554"/>
          </a:xfrm>
          <a:prstGeom prst="rect">
            <a:avLst/>
          </a:prstGeom>
          <a:noFill/>
        </p:spPr>
        <p:txBody>
          <a:bodyPr wrap="square" rtlCol="0">
            <a:spAutoFit/>
          </a:bodyPr>
          <a:lstStyle/>
          <a:p>
            <a:pPr marL="201168" lvl="1" indent="0">
              <a:buNone/>
            </a:pPr>
            <a:r>
              <a:rPr lang="ja-JP" altLang="en-US" sz="1400" dirty="0" smtClean="0"/>
              <a:t>聞き取りやすさ</a:t>
            </a:r>
            <a:r>
              <a:rPr lang="ja-JP" altLang="en-US" sz="1400" dirty="0"/>
              <a:t>ランキングの上位</a:t>
            </a:r>
            <a:r>
              <a:rPr lang="en-US" altLang="ja-JP" sz="1400" dirty="0"/>
              <a:t>3</a:t>
            </a:r>
            <a:r>
              <a:rPr lang="ja-JP" altLang="en-US" sz="1400" dirty="0"/>
              <a:t>地域まで繰り返す</a:t>
            </a:r>
            <a:r>
              <a:rPr lang="en-US" altLang="ja-JP" sz="1600" dirty="0"/>
              <a:t>.</a:t>
            </a:r>
          </a:p>
        </p:txBody>
      </p:sp>
      <p:sp>
        <p:nvSpPr>
          <p:cNvPr id="25" name="テキスト ボックス 24"/>
          <p:cNvSpPr txBox="1"/>
          <p:nvPr/>
        </p:nvSpPr>
        <p:spPr>
          <a:xfrm>
            <a:off x="2264229" y="656712"/>
            <a:ext cx="807381"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26" name="直方体 25"/>
          <p:cNvSpPr/>
          <p:nvPr/>
        </p:nvSpPr>
        <p:spPr>
          <a:xfrm>
            <a:off x="4960018" y="1851035"/>
            <a:ext cx="1543430" cy="989347"/>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kumimoji="1" lang="ja-JP" altLang="en-US" sz="1400" dirty="0" smtClean="0">
                <a:solidFill>
                  <a:schemeClr val="tx1"/>
                </a:solidFill>
              </a:rPr>
              <a:t>システム</a:t>
            </a:r>
            <a:endParaRPr kumimoji="1" lang="ja-JP" altLang="en-US" sz="1400" dirty="0">
              <a:solidFill>
                <a:schemeClr val="tx1"/>
              </a:solidFill>
            </a:endParaRPr>
          </a:p>
        </p:txBody>
      </p:sp>
      <p:sp>
        <p:nvSpPr>
          <p:cNvPr id="27" name="テキスト ボックス 26"/>
          <p:cNvSpPr txBox="1"/>
          <p:nvPr/>
        </p:nvSpPr>
        <p:spPr>
          <a:xfrm>
            <a:off x="3774045" y="738016"/>
            <a:ext cx="638532" cy="276999"/>
          </a:xfrm>
          <a:prstGeom prst="rect">
            <a:avLst/>
          </a:prstGeom>
          <a:noFill/>
        </p:spPr>
        <p:txBody>
          <a:bodyPr wrap="square" rtlCol="0">
            <a:spAutoFit/>
          </a:bodyPr>
          <a:lstStyle/>
          <a:p>
            <a:r>
              <a:rPr kumimoji="1" lang="ja-JP" altLang="en-US" sz="1200" dirty="0" smtClean="0"/>
              <a:t>解答</a:t>
            </a:r>
            <a:endParaRPr kumimoji="1" lang="ja-JP" altLang="en-US" sz="1200" dirty="0"/>
          </a:p>
        </p:txBody>
      </p:sp>
      <p:pic>
        <p:nvPicPr>
          <p:cNvPr id="28" name="図 27"/>
          <p:cNvPicPr>
            <a:picLocks noChangeAspect="1"/>
          </p:cNvPicPr>
          <p:nvPr/>
        </p:nvPicPr>
        <p:blipFill rotWithShape="1">
          <a:blip r:embed="rId3" cstate="print">
            <a:extLst>
              <a:ext uri="{28A0092B-C50C-407E-A947-70E740481C1C}">
                <a14:useLocalDpi xmlns:a14="http://schemas.microsoft.com/office/drawing/2010/main" val="0"/>
              </a:ext>
            </a:extLst>
          </a:blip>
          <a:srcRect l="1645" r="1317"/>
          <a:stretch/>
        </p:blipFill>
        <p:spPr>
          <a:xfrm>
            <a:off x="2108474" y="1921411"/>
            <a:ext cx="689461" cy="710496"/>
          </a:xfrm>
          <a:prstGeom prst="rect">
            <a:avLst/>
          </a:prstGeom>
        </p:spPr>
      </p:pic>
      <p:sp>
        <p:nvSpPr>
          <p:cNvPr id="29" name="テキスト ボックス 28"/>
          <p:cNvSpPr txBox="1"/>
          <p:nvPr/>
        </p:nvSpPr>
        <p:spPr>
          <a:xfrm>
            <a:off x="2065736" y="2631907"/>
            <a:ext cx="807381"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30" name="左矢印 29"/>
          <p:cNvSpPr/>
          <p:nvPr/>
        </p:nvSpPr>
        <p:spPr>
          <a:xfrm>
            <a:off x="3364034" y="2061569"/>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左矢印 30"/>
          <p:cNvSpPr/>
          <p:nvPr/>
        </p:nvSpPr>
        <p:spPr>
          <a:xfrm rot="10800000">
            <a:off x="3364035" y="2405686"/>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3533251" y="2728886"/>
            <a:ext cx="638532" cy="276999"/>
          </a:xfrm>
          <a:prstGeom prst="rect">
            <a:avLst/>
          </a:prstGeom>
          <a:noFill/>
        </p:spPr>
        <p:txBody>
          <a:bodyPr wrap="square" rtlCol="0">
            <a:spAutoFit/>
          </a:bodyPr>
          <a:lstStyle/>
          <a:p>
            <a:r>
              <a:rPr kumimoji="1" lang="ja-JP" altLang="en-US" sz="1200" dirty="0" smtClean="0"/>
              <a:t>解答</a:t>
            </a:r>
            <a:endParaRPr kumimoji="1" lang="ja-JP" altLang="en-US" sz="1200" dirty="0"/>
          </a:p>
        </p:txBody>
      </p:sp>
      <p:sp>
        <p:nvSpPr>
          <p:cNvPr id="33" name="コンテンツ プレースホルダー 32"/>
          <p:cNvSpPr txBox="1">
            <a:spLocks noGrp="1"/>
          </p:cNvSpPr>
          <p:nvPr>
            <p:ph idx="1"/>
          </p:nvPr>
        </p:nvSpPr>
        <p:spPr>
          <a:xfrm>
            <a:off x="786988" y="3550878"/>
            <a:ext cx="1477241" cy="757130"/>
          </a:xfrm>
          <a:prstGeom prst="rect">
            <a:avLst/>
          </a:prstGeom>
          <a:noFill/>
        </p:spPr>
        <p:txBody>
          <a:bodyPr wrap="square" rtlCol="0">
            <a:spAutoFit/>
          </a:bodyPr>
          <a:lstStyle/>
          <a:p>
            <a:r>
              <a:rPr kumimoji="1" lang="ja-JP" altLang="en-US" sz="1200" dirty="0" smtClean="0"/>
              <a:t>推薦された地域発音英語の音声で学習（</a:t>
            </a:r>
            <a:r>
              <a:rPr kumimoji="1" lang="en-US" altLang="ja-JP" sz="1200" dirty="0" smtClean="0"/>
              <a:t>1</a:t>
            </a:r>
            <a:r>
              <a:rPr kumimoji="1" lang="ja-JP" altLang="en-US" sz="1200" dirty="0" smtClean="0"/>
              <a:t>地域</a:t>
            </a:r>
            <a:r>
              <a:rPr kumimoji="1" lang="en-US" altLang="ja-JP" sz="1200" dirty="0" smtClean="0"/>
              <a:t>3</a:t>
            </a:r>
            <a:r>
              <a:rPr kumimoji="1" lang="ja-JP" altLang="en-US" sz="1200" dirty="0" smtClean="0"/>
              <a:t>～</a:t>
            </a:r>
            <a:r>
              <a:rPr kumimoji="1" lang="en-US" altLang="ja-JP" sz="1200" dirty="0" smtClean="0"/>
              <a:t>4</a:t>
            </a:r>
            <a:r>
              <a:rPr kumimoji="1" lang="ja-JP" altLang="en-US" sz="1200" dirty="0" smtClean="0"/>
              <a:t>問，　全部で</a:t>
            </a:r>
            <a:r>
              <a:rPr kumimoji="1" lang="en-US" altLang="ja-JP" sz="1200" dirty="0" smtClean="0"/>
              <a:t>10</a:t>
            </a:r>
            <a:r>
              <a:rPr kumimoji="1" lang="ja-JP" altLang="en-US" sz="1200" dirty="0" smtClean="0"/>
              <a:t>問～）</a:t>
            </a:r>
            <a:endParaRPr kumimoji="1" lang="ja-JP" altLang="en-US" sz="1200" dirty="0"/>
          </a:p>
        </p:txBody>
      </p:sp>
    </p:spTree>
    <p:extLst>
      <p:ext uri="{BB962C8B-B14F-4D97-AF65-F5344CB8AC3E}">
        <p14:creationId xmlns:p14="http://schemas.microsoft.com/office/powerpoint/2010/main" val="791631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917353" y="745971"/>
            <a:ext cx="984019" cy="365125"/>
          </a:xfrm>
        </p:spPr>
        <p:txBody>
          <a:bodyPr/>
          <a:lstStyle/>
          <a:p>
            <a:endParaRPr lang="ja-JP" altLang="en-US" dirty="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512285" y="2529611"/>
            <a:ext cx="805146" cy="869027"/>
          </a:xfrm>
          <a:prstGeom prst="rect">
            <a:avLst/>
          </a:prstGeom>
        </p:spPr>
      </p:pic>
      <p:sp>
        <p:nvSpPr>
          <p:cNvPr id="7" name="テキスト ボックス 6"/>
          <p:cNvSpPr txBox="1"/>
          <p:nvPr/>
        </p:nvSpPr>
        <p:spPr>
          <a:xfrm>
            <a:off x="869020" y="3490023"/>
            <a:ext cx="9860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8"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817" y="2710267"/>
            <a:ext cx="688371" cy="688371"/>
          </a:xfrm>
          <a:prstGeom prst="rect">
            <a:avLst/>
          </a:prstGeom>
        </p:spPr>
      </p:pic>
      <p:sp>
        <p:nvSpPr>
          <p:cNvPr id="9" name="左右矢印 8"/>
          <p:cNvSpPr/>
          <p:nvPr/>
        </p:nvSpPr>
        <p:spPr>
          <a:xfrm>
            <a:off x="2856275" y="2224726"/>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461627" y="1813693"/>
            <a:ext cx="2500829" cy="307777"/>
          </a:xfrm>
          <a:prstGeom prst="rect">
            <a:avLst/>
          </a:prstGeom>
          <a:noFill/>
        </p:spPr>
        <p:txBody>
          <a:bodyPr wrap="square" rtlCol="0">
            <a:spAutoFit/>
          </a:bodyPr>
          <a:lstStyle/>
          <a:p>
            <a:r>
              <a:rPr kumimoji="1" lang="ja-JP" altLang="en-US" sz="1400" dirty="0" smtClean="0"/>
              <a:t>①従来方式による学習</a:t>
            </a:r>
            <a:endParaRPr kumimoji="1" lang="ja-JP" altLang="en-US" sz="1400" dirty="0"/>
          </a:p>
        </p:txBody>
      </p:sp>
      <p:sp>
        <p:nvSpPr>
          <p:cNvPr id="11" name="正方形/長方形 10"/>
          <p:cNvSpPr/>
          <p:nvPr/>
        </p:nvSpPr>
        <p:spPr>
          <a:xfrm>
            <a:off x="4472003" y="1962214"/>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従来システム</a:t>
            </a:r>
            <a:endParaRPr kumimoji="1" lang="ja-JP" altLang="en-US" sz="1400" dirty="0">
              <a:solidFill>
                <a:schemeClr val="tx1"/>
              </a:solidFill>
            </a:endParaRPr>
          </a:p>
        </p:txBody>
      </p:sp>
      <p:sp>
        <p:nvSpPr>
          <p:cNvPr id="12" name="右矢印 11"/>
          <p:cNvSpPr/>
          <p:nvPr/>
        </p:nvSpPr>
        <p:spPr>
          <a:xfrm>
            <a:off x="6194766" y="2218535"/>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395824" y="1740000"/>
            <a:ext cx="2089534" cy="307777"/>
          </a:xfrm>
          <a:prstGeom prst="rect">
            <a:avLst/>
          </a:prstGeom>
          <a:noFill/>
        </p:spPr>
        <p:txBody>
          <a:bodyPr wrap="square" rtlCol="0">
            <a:spAutoFit/>
          </a:bodyPr>
          <a:lstStyle/>
          <a:p>
            <a:r>
              <a:rPr lang="ja-JP" altLang="en-US" sz="1400" dirty="0" smtClean="0"/>
              <a:t>②テスト実施（</a:t>
            </a:r>
            <a:r>
              <a:rPr lang="en-US" altLang="ja-JP" sz="1400" dirty="0" smtClean="0"/>
              <a:t>1</a:t>
            </a:r>
            <a:r>
              <a:rPr lang="ja-JP" altLang="en-US" sz="1400" dirty="0" smtClean="0"/>
              <a:t>回目）</a:t>
            </a:r>
            <a:endParaRPr kumimoji="1" lang="ja-JP" altLang="en-US" sz="1400" dirty="0"/>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845" y="2111176"/>
            <a:ext cx="609600" cy="609600"/>
          </a:xfrm>
          <a:prstGeom prst="rect">
            <a:avLst/>
          </a:prstGeom>
        </p:spPr>
      </p:pic>
      <p:sp>
        <p:nvSpPr>
          <p:cNvPr id="15" name="左右矢印 14"/>
          <p:cNvSpPr/>
          <p:nvPr/>
        </p:nvSpPr>
        <p:spPr>
          <a:xfrm>
            <a:off x="2813401" y="3960019"/>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2165960" y="3459117"/>
            <a:ext cx="2500829" cy="307777"/>
          </a:xfrm>
          <a:prstGeom prst="rect">
            <a:avLst/>
          </a:prstGeom>
          <a:noFill/>
        </p:spPr>
        <p:txBody>
          <a:bodyPr wrap="square" rtlCol="0">
            <a:spAutoFit/>
          </a:bodyPr>
          <a:lstStyle/>
          <a:p>
            <a:r>
              <a:rPr lang="ja-JP" altLang="en-US" sz="1400" dirty="0" smtClean="0"/>
              <a:t>③提案システム</a:t>
            </a:r>
            <a:r>
              <a:rPr kumimoji="1" lang="ja-JP" altLang="en-US" sz="1400" dirty="0" smtClean="0"/>
              <a:t>による学習</a:t>
            </a:r>
            <a:endParaRPr kumimoji="1" lang="ja-JP" altLang="en-US" sz="1400" dirty="0"/>
          </a:p>
        </p:txBody>
      </p:sp>
      <p:sp>
        <p:nvSpPr>
          <p:cNvPr id="17" name="正方形/長方形 16"/>
          <p:cNvSpPr/>
          <p:nvPr/>
        </p:nvSpPr>
        <p:spPr>
          <a:xfrm>
            <a:off x="4451261" y="3745593"/>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18" name="右矢印 17"/>
          <p:cNvSpPr/>
          <p:nvPr/>
        </p:nvSpPr>
        <p:spPr>
          <a:xfrm>
            <a:off x="6156740" y="3949886"/>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6452180" y="3452847"/>
            <a:ext cx="2089534" cy="307777"/>
          </a:xfrm>
          <a:prstGeom prst="rect">
            <a:avLst/>
          </a:prstGeom>
          <a:noFill/>
        </p:spPr>
        <p:txBody>
          <a:bodyPr wrap="square" rtlCol="0">
            <a:spAutoFit/>
          </a:bodyPr>
          <a:lstStyle/>
          <a:p>
            <a:r>
              <a:rPr lang="ja-JP" altLang="en-US" sz="1400" dirty="0"/>
              <a:t>④</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666" y="3797800"/>
            <a:ext cx="609600" cy="609600"/>
          </a:xfrm>
          <a:prstGeom prst="rect">
            <a:avLst/>
          </a:prstGeom>
        </p:spPr>
      </p:pic>
      <p:sp>
        <p:nvSpPr>
          <p:cNvPr id="22" name="左矢印 21"/>
          <p:cNvSpPr/>
          <p:nvPr/>
        </p:nvSpPr>
        <p:spPr>
          <a:xfrm rot="20909292">
            <a:off x="4423989" y="2924832"/>
            <a:ext cx="1540725" cy="249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rot="5400000">
            <a:off x="7290559" y="4469664"/>
            <a:ext cx="203812" cy="345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6596882" y="4791465"/>
            <a:ext cx="2089534" cy="307777"/>
          </a:xfrm>
          <a:prstGeom prst="rect">
            <a:avLst/>
          </a:prstGeom>
          <a:noFill/>
        </p:spPr>
        <p:txBody>
          <a:bodyPr wrap="square" rtlCol="0">
            <a:spAutoFit/>
          </a:bodyPr>
          <a:lstStyle/>
          <a:p>
            <a:r>
              <a:rPr lang="ja-JP" altLang="en-US" sz="1400" dirty="0" smtClean="0"/>
              <a:t>⑤アンケート実施</a:t>
            </a:r>
            <a:endParaRPr kumimoji="1" lang="ja-JP" altLang="en-US" sz="1400" dirty="0"/>
          </a:p>
        </p:txBody>
      </p:sp>
      <p:pic>
        <p:nvPicPr>
          <p:cNvPr id="25" name="図 24"/>
          <p:cNvPicPr>
            <a:picLocks noChangeAspect="1"/>
          </p:cNvPicPr>
          <p:nvPr/>
        </p:nvPicPr>
        <p:blipFill rotWithShape="1">
          <a:blip r:embed="rId5">
            <a:extLst>
              <a:ext uri="{28A0092B-C50C-407E-A947-70E740481C1C}">
                <a14:useLocalDpi xmlns:a14="http://schemas.microsoft.com/office/drawing/2010/main" val="0"/>
              </a:ext>
            </a:extLst>
          </a:blip>
          <a:srcRect t="3065" b="2069"/>
          <a:stretch/>
        </p:blipFill>
        <p:spPr>
          <a:xfrm>
            <a:off x="7131138" y="5034083"/>
            <a:ext cx="731617" cy="694063"/>
          </a:xfrm>
          <a:prstGeom prst="rect">
            <a:avLst/>
          </a:prstGeom>
        </p:spPr>
      </p:pic>
      <p:sp>
        <p:nvSpPr>
          <p:cNvPr id="26" name="テキスト ボックス 25"/>
          <p:cNvSpPr txBox="1"/>
          <p:nvPr/>
        </p:nvSpPr>
        <p:spPr>
          <a:xfrm>
            <a:off x="216569" y="5016358"/>
            <a:ext cx="1849036" cy="338554"/>
          </a:xfrm>
          <a:prstGeom prst="rect">
            <a:avLst/>
          </a:prstGeom>
          <a:noFill/>
        </p:spPr>
        <p:txBody>
          <a:bodyPr wrap="square" rtlCol="0">
            <a:spAutoFit/>
          </a:bodyPr>
          <a:lstStyle/>
          <a:p>
            <a:r>
              <a:rPr kumimoji="1" lang="en-US" altLang="ja-JP" sz="1600" dirty="0" smtClean="0"/>
              <a:t>Ex</a:t>
            </a:r>
            <a:r>
              <a:rPr lang="en-US" altLang="ja-JP" sz="1600" dirty="0" smtClean="0"/>
              <a:t>)</a:t>
            </a:r>
            <a:r>
              <a:rPr lang="ja-JP" altLang="en-US" sz="1600" dirty="0" smtClean="0"/>
              <a:t>地域推薦の例</a:t>
            </a:r>
            <a:endParaRPr kumimoji="1" lang="ja-JP" altLang="en-US" sz="1600" dirty="0"/>
          </a:p>
        </p:txBody>
      </p:sp>
      <p:pic>
        <p:nvPicPr>
          <p:cNvPr id="27" name="図 26"/>
          <p:cNvPicPr>
            <a:picLocks noChangeAspect="1"/>
          </p:cNvPicPr>
          <p:nvPr/>
        </p:nvPicPr>
        <p:blipFill rotWithShape="1">
          <a:blip r:embed="rId6"/>
          <a:srcRect l="4876" t="39292" r="76797" b="25305"/>
          <a:stretch/>
        </p:blipFill>
        <p:spPr>
          <a:xfrm>
            <a:off x="2505737" y="5076363"/>
            <a:ext cx="1701388" cy="1255787"/>
          </a:xfrm>
          <a:prstGeom prst="rect">
            <a:avLst/>
          </a:prstGeom>
        </p:spPr>
      </p:pic>
      <p:pic>
        <p:nvPicPr>
          <p:cNvPr id="28" name="図 27"/>
          <p:cNvPicPr>
            <a:picLocks noChangeAspect="1"/>
          </p:cNvPicPr>
          <p:nvPr/>
        </p:nvPicPr>
        <p:blipFill rotWithShape="1">
          <a:blip r:embed="rId7" cstate="print">
            <a:extLst>
              <a:ext uri="{28A0092B-C50C-407E-A947-70E740481C1C}">
                <a14:useLocalDpi xmlns:a14="http://schemas.microsoft.com/office/drawing/2010/main" val="0"/>
              </a:ext>
            </a:extLst>
          </a:blip>
          <a:srcRect l="8075" t="25965" r="61863" b="36824"/>
          <a:stretch/>
        </p:blipFill>
        <p:spPr>
          <a:xfrm>
            <a:off x="4557494" y="5016358"/>
            <a:ext cx="1686810" cy="1309786"/>
          </a:xfrm>
          <a:prstGeom prst="rect">
            <a:avLst/>
          </a:prstGeom>
        </p:spPr>
      </p:pic>
      <p:sp>
        <p:nvSpPr>
          <p:cNvPr id="29" name="テキスト ボックス 28"/>
          <p:cNvSpPr txBox="1"/>
          <p:nvPr/>
        </p:nvSpPr>
        <p:spPr>
          <a:xfrm>
            <a:off x="3928829" y="5501974"/>
            <a:ext cx="556591" cy="338554"/>
          </a:xfrm>
          <a:prstGeom prst="rect">
            <a:avLst/>
          </a:prstGeom>
          <a:noFill/>
        </p:spPr>
        <p:txBody>
          <a:bodyPr wrap="square" rtlCol="0">
            <a:spAutoFit/>
          </a:bodyPr>
          <a:lstStyle/>
          <a:p>
            <a:r>
              <a:rPr kumimoji="1" lang="en-US" altLang="ja-JP" sz="1600" dirty="0" smtClean="0"/>
              <a:t>OR</a:t>
            </a:r>
            <a:endParaRPr kumimoji="1" lang="ja-JP" altLang="en-US" sz="1600" dirty="0"/>
          </a:p>
        </p:txBody>
      </p:sp>
    </p:spTree>
    <p:extLst>
      <p:ext uri="{BB962C8B-B14F-4D97-AF65-F5344CB8AC3E}">
        <p14:creationId xmlns:p14="http://schemas.microsoft.com/office/powerpoint/2010/main" val="98178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563" y="301777"/>
            <a:ext cx="7543800" cy="1450757"/>
          </a:xfrm>
        </p:spPr>
        <p:txBody>
          <a:bodyPr>
            <a:normAutofit/>
          </a:bodyPr>
          <a:lstStyle/>
          <a:p>
            <a:r>
              <a:rPr lang="ja-JP" altLang="en-US" sz="4400" b="1" dirty="0" smtClean="0"/>
              <a:t>実験①　実験手順</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A4C6143B-C898-49BC-A059-974E7F952CDB}" type="slidenum">
              <a:rPr lang="ja-JP" altLang="en-US" smtClean="0"/>
              <a:t>45</a:t>
            </a:fld>
            <a:endParaRPr lang="ja-JP" altLang="en-US" dirty="0"/>
          </a:p>
        </p:txBody>
      </p:sp>
      <p:sp>
        <p:nvSpPr>
          <p:cNvPr id="8" name="テキスト ボックス 7"/>
          <p:cNvSpPr txBox="1"/>
          <p:nvPr/>
        </p:nvSpPr>
        <p:spPr>
          <a:xfrm>
            <a:off x="3653769" y="6012744"/>
            <a:ext cx="2560454" cy="307777"/>
          </a:xfrm>
          <a:prstGeom prst="rect">
            <a:avLst/>
          </a:prstGeom>
          <a:noFill/>
        </p:spPr>
        <p:txBody>
          <a:bodyPr wrap="square" rtlCol="0">
            <a:spAutoFit/>
          </a:bodyPr>
          <a:lstStyle/>
          <a:p>
            <a:r>
              <a:rPr lang="en-US" altLang="ja-JP" sz="1400" dirty="0" smtClean="0"/>
              <a:t>Figure11</a:t>
            </a:r>
            <a:r>
              <a:rPr lang="ja-JP" altLang="en-US" sz="1400" dirty="0" smtClean="0"/>
              <a:t>　実験の流れ図</a:t>
            </a:r>
            <a:r>
              <a:rPr lang="ja-JP" altLang="en-US" sz="1400" dirty="0"/>
              <a:t>②</a:t>
            </a:r>
            <a:endParaRPr kumimoji="1" lang="ja-JP" altLang="en-US" sz="1400" dirty="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3000" t="-1500" r="4351" b="1500"/>
          <a:stretch/>
        </p:blipFill>
        <p:spPr>
          <a:xfrm>
            <a:off x="348225" y="3179399"/>
            <a:ext cx="975508" cy="1052906"/>
          </a:xfrm>
          <a:prstGeom prst="rect">
            <a:avLst/>
          </a:prstGeom>
        </p:spPr>
      </p:pic>
      <p:sp>
        <p:nvSpPr>
          <p:cNvPr id="10" name="テキスト ボックス 9"/>
          <p:cNvSpPr txBox="1"/>
          <p:nvPr/>
        </p:nvSpPr>
        <p:spPr>
          <a:xfrm>
            <a:off x="835979" y="4293700"/>
            <a:ext cx="1049025"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11" name="コンテンツ プレースホルダ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563" y="3428979"/>
            <a:ext cx="834024" cy="834024"/>
          </a:xfrm>
          <a:prstGeom prst="rect">
            <a:avLst/>
          </a:prstGeom>
        </p:spPr>
      </p:pic>
      <p:sp>
        <p:nvSpPr>
          <p:cNvPr id="13" name="テキスト ボックス 12"/>
          <p:cNvSpPr txBox="1"/>
          <p:nvPr/>
        </p:nvSpPr>
        <p:spPr>
          <a:xfrm>
            <a:off x="1823608" y="2255759"/>
            <a:ext cx="2914539" cy="307777"/>
          </a:xfrm>
          <a:prstGeom prst="rect">
            <a:avLst/>
          </a:prstGeom>
          <a:noFill/>
        </p:spPr>
        <p:txBody>
          <a:bodyPr wrap="square" rtlCol="0">
            <a:spAutoFit/>
          </a:bodyPr>
          <a:lstStyle/>
          <a:p>
            <a:r>
              <a:rPr lang="ja-JP" altLang="en-US" sz="1400" dirty="0" smtClean="0"/>
              <a:t>ベースラインシステムによる学習</a:t>
            </a:r>
            <a:endParaRPr kumimoji="1" lang="en-US" altLang="ja-JP" sz="1400" dirty="0" smtClean="0"/>
          </a:p>
        </p:txBody>
      </p:sp>
      <p:sp>
        <p:nvSpPr>
          <p:cNvPr id="14" name="正方形/長方形 13"/>
          <p:cNvSpPr/>
          <p:nvPr/>
        </p:nvSpPr>
        <p:spPr>
          <a:xfrm>
            <a:off x="4420726" y="2630276"/>
            <a:ext cx="1305166" cy="643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9" name="テキスト ボックス 18"/>
          <p:cNvSpPr txBox="1"/>
          <p:nvPr/>
        </p:nvSpPr>
        <p:spPr>
          <a:xfrm>
            <a:off x="2061978" y="4963207"/>
            <a:ext cx="2500829" cy="307777"/>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p:txBody>
      </p:sp>
      <p:sp>
        <p:nvSpPr>
          <p:cNvPr id="20" name="正方形/長方形 19"/>
          <p:cNvSpPr/>
          <p:nvPr/>
        </p:nvSpPr>
        <p:spPr>
          <a:xfrm>
            <a:off x="4368277" y="4385790"/>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7" name="右矢印 6"/>
          <p:cNvSpPr/>
          <p:nvPr/>
        </p:nvSpPr>
        <p:spPr>
          <a:xfrm>
            <a:off x="2758361" y="3112438"/>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rot="10800000">
            <a:off x="2733658" y="2623145"/>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p:cNvSpPr/>
          <p:nvPr/>
        </p:nvSpPr>
        <p:spPr>
          <a:xfrm>
            <a:off x="2746983" y="4056574"/>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rot="10800000">
            <a:off x="2758361" y="4584919"/>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593976" y="3570154"/>
            <a:ext cx="3736587" cy="338554"/>
          </a:xfrm>
          <a:prstGeom prst="rect">
            <a:avLst/>
          </a:prstGeom>
          <a:noFill/>
        </p:spPr>
        <p:txBody>
          <a:bodyPr wrap="square" rtlCol="0">
            <a:spAutoFit/>
          </a:bodyPr>
          <a:lstStyle/>
          <a:p>
            <a:r>
              <a:rPr kumimoji="1" lang="ja-JP" altLang="en-US" sz="1600" dirty="0" smtClean="0"/>
              <a:t>解答（</a:t>
            </a:r>
            <a:r>
              <a:rPr kumimoji="1" lang="en-US" altLang="ja-JP" sz="1600" dirty="0" smtClean="0"/>
              <a:t>1</a:t>
            </a:r>
            <a:r>
              <a:rPr kumimoji="1" lang="ja-JP" altLang="en-US" sz="1600" dirty="0" smtClean="0"/>
              <a:t>日何</a:t>
            </a:r>
            <a:r>
              <a:rPr lang="ja-JP" altLang="en-US" sz="1600" dirty="0"/>
              <a:t>問</a:t>
            </a:r>
            <a:r>
              <a:rPr lang="ja-JP" altLang="en-US" sz="1600" dirty="0" smtClean="0"/>
              <a:t>か，合計何問か）</a:t>
            </a:r>
            <a:endParaRPr kumimoji="1" lang="ja-JP" altLang="en-US" sz="1600" dirty="0"/>
          </a:p>
        </p:txBody>
      </p:sp>
      <p:sp>
        <p:nvSpPr>
          <p:cNvPr id="31" name="テキスト ボックス 30"/>
          <p:cNvSpPr txBox="1"/>
          <p:nvPr/>
        </p:nvSpPr>
        <p:spPr>
          <a:xfrm>
            <a:off x="6103405" y="3787623"/>
            <a:ext cx="1593837" cy="307777"/>
          </a:xfrm>
          <a:prstGeom prst="rect">
            <a:avLst/>
          </a:prstGeom>
          <a:noFill/>
        </p:spPr>
        <p:txBody>
          <a:bodyPr wrap="square" rtlCol="0">
            <a:spAutoFit/>
          </a:bodyPr>
          <a:lstStyle/>
          <a:p>
            <a:r>
              <a:rPr lang="ja-JP" altLang="en-US" sz="1400" dirty="0" smtClean="0"/>
              <a:t>実験</a:t>
            </a:r>
            <a:r>
              <a:rPr lang="ja-JP" altLang="en-US" sz="1400" dirty="0"/>
              <a:t>結果</a:t>
            </a:r>
            <a:r>
              <a:rPr lang="ja-JP" altLang="en-US" sz="1400" dirty="0" smtClean="0"/>
              <a:t>を比較</a:t>
            </a:r>
            <a:endParaRPr kumimoji="1" lang="en-US" altLang="ja-JP" sz="1400" dirty="0" smtClean="0"/>
          </a:p>
        </p:txBody>
      </p:sp>
      <p:sp>
        <p:nvSpPr>
          <p:cNvPr id="32" name="左右矢印 31"/>
          <p:cNvSpPr/>
          <p:nvPr/>
        </p:nvSpPr>
        <p:spPr>
          <a:xfrm rot="5400000">
            <a:off x="7388126" y="3705180"/>
            <a:ext cx="776370" cy="400669"/>
          </a:xfrm>
          <a:prstGeom prst="leftRightArrow">
            <a:avLst>
              <a:gd name="adj1" fmla="val 50000"/>
              <a:gd name="adj2" fmla="val 46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a:off x="5964921" y="2858547"/>
            <a:ext cx="619432" cy="245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5872847" y="4578880"/>
            <a:ext cx="619432" cy="245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6584353" y="4512711"/>
            <a:ext cx="2111274" cy="662190"/>
          </a:xfrm>
          <a:prstGeom prst="rect">
            <a:avLst/>
          </a:prstGeom>
          <a:noFill/>
          <a:ln>
            <a:solidFill>
              <a:srgbClr val="00B0F0"/>
            </a:solidFill>
          </a:ln>
        </p:spPr>
        <p:txBody>
          <a:bodyPr wrap="square" rtlCol="0">
            <a:spAutoFit/>
          </a:bodyPr>
          <a:lstStyle/>
          <a:p>
            <a:r>
              <a:rPr kumimoji="1" lang="ja-JP" altLang="en-US" dirty="0" smtClean="0"/>
              <a:t>実験結果　　　　（提案システム）</a:t>
            </a:r>
            <a:endParaRPr kumimoji="1" lang="ja-JP" altLang="en-US" dirty="0"/>
          </a:p>
        </p:txBody>
      </p:sp>
      <p:sp>
        <p:nvSpPr>
          <p:cNvPr id="37" name="テキスト ボックス 36"/>
          <p:cNvSpPr txBox="1"/>
          <p:nvPr/>
        </p:nvSpPr>
        <p:spPr>
          <a:xfrm>
            <a:off x="6641605" y="2643383"/>
            <a:ext cx="2111274" cy="646331"/>
          </a:xfrm>
          <a:prstGeom prst="rect">
            <a:avLst/>
          </a:prstGeom>
          <a:noFill/>
          <a:ln>
            <a:solidFill>
              <a:srgbClr val="00B0F0"/>
            </a:solidFill>
          </a:ln>
        </p:spPr>
        <p:txBody>
          <a:bodyPr wrap="square" rtlCol="0">
            <a:spAutoFit/>
          </a:bodyPr>
          <a:lstStyle/>
          <a:p>
            <a:r>
              <a:rPr kumimoji="1" lang="ja-JP" altLang="en-US" dirty="0" smtClean="0"/>
              <a:t>実験結果　　　　（ベースライン）</a:t>
            </a:r>
            <a:endParaRPr kumimoji="1" lang="ja-JP" altLang="en-US" dirty="0"/>
          </a:p>
        </p:txBody>
      </p:sp>
    </p:spTree>
    <p:extLst>
      <p:ext uri="{BB962C8B-B14F-4D97-AF65-F5344CB8AC3E}">
        <p14:creationId xmlns:p14="http://schemas.microsoft.com/office/powerpoint/2010/main" val="2547776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400" b="1" dirty="0" smtClean="0"/>
              <a:t>実験②　　実験手順</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A4C6143B-C898-49BC-A059-974E7F952CDB}" type="slidenum">
              <a:rPr lang="ja-JP" altLang="en-US" smtClean="0"/>
              <a:t>46</a:t>
            </a:fld>
            <a:endParaRPr lang="ja-JP" altLang="en-US" dirty="0"/>
          </a:p>
        </p:txBody>
      </p:sp>
      <p:sp>
        <p:nvSpPr>
          <p:cNvPr id="8" name="テキスト ボックス 7"/>
          <p:cNvSpPr txBox="1"/>
          <p:nvPr/>
        </p:nvSpPr>
        <p:spPr>
          <a:xfrm>
            <a:off x="3198007" y="5882365"/>
            <a:ext cx="2959768" cy="307777"/>
          </a:xfrm>
          <a:prstGeom prst="rect">
            <a:avLst/>
          </a:prstGeom>
          <a:noFill/>
        </p:spPr>
        <p:txBody>
          <a:bodyPr wrap="square" rtlCol="0">
            <a:spAutoFit/>
          </a:bodyPr>
          <a:lstStyle/>
          <a:p>
            <a:r>
              <a:rPr lang="en-US" altLang="ja-JP" sz="1400" dirty="0" smtClean="0"/>
              <a:t>Figure9</a:t>
            </a:r>
            <a:r>
              <a:rPr lang="ja-JP" altLang="en-US" sz="1400" dirty="0" smtClean="0"/>
              <a:t>　実験の流れ図①</a:t>
            </a:r>
            <a:endParaRPr kumimoji="1" lang="ja-JP" altLang="en-US" sz="1400" dirty="0"/>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320757" y="2961247"/>
            <a:ext cx="1014842" cy="1095361"/>
          </a:xfrm>
          <a:prstGeom prst="rect">
            <a:avLst/>
          </a:prstGeom>
        </p:spPr>
      </p:pic>
      <p:sp>
        <p:nvSpPr>
          <p:cNvPr id="10" name="テキスト ボックス 9"/>
          <p:cNvSpPr txBox="1"/>
          <p:nvPr/>
        </p:nvSpPr>
        <p:spPr>
          <a:xfrm>
            <a:off x="872620" y="4083664"/>
            <a:ext cx="1242811"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11"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599" y="3188955"/>
            <a:ext cx="867653" cy="867653"/>
          </a:xfrm>
          <a:prstGeom prst="rect">
            <a:avLst/>
          </a:prstGeom>
        </p:spPr>
      </p:pic>
      <p:sp>
        <p:nvSpPr>
          <p:cNvPr id="12" name="左右矢印 11"/>
          <p:cNvSpPr/>
          <p:nvPr/>
        </p:nvSpPr>
        <p:spPr>
          <a:xfrm>
            <a:off x="2798856" y="2746169"/>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271793" y="2274438"/>
            <a:ext cx="2367051" cy="523220"/>
          </a:xfrm>
          <a:prstGeom prst="rect">
            <a:avLst/>
          </a:prstGeom>
          <a:noFill/>
        </p:spPr>
        <p:txBody>
          <a:bodyPr wrap="square" rtlCol="0">
            <a:spAutoFit/>
          </a:bodyPr>
          <a:lstStyle/>
          <a:p>
            <a:r>
              <a:rPr kumimoji="1" lang="ja-JP" altLang="en-US" sz="1400" dirty="0" smtClean="0"/>
              <a:t>①</a:t>
            </a:r>
            <a:r>
              <a:rPr lang="ja-JP" altLang="en-US" sz="1400" dirty="0" smtClean="0"/>
              <a:t>ベースラインの</a:t>
            </a:r>
            <a:r>
              <a:rPr kumimoji="1" lang="ja-JP" altLang="en-US" sz="1400" dirty="0" smtClean="0"/>
              <a:t>システムによる学習</a:t>
            </a:r>
            <a:endParaRPr kumimoji="1" lang="en-US" altLang="ja-JP" sz="1400" dirty="0" smtClean="0"/>
          </a:p>
        </p:txBody>
      </p:sp>
      <p:sp>
        <p:nvSpPr>
          <p:cNvPr id="14" name="正方形/長方形 13"/>
          <p:cNvSpPr/>
          <p:nvPr/>
        </p:nvSpPr>
        <p:spPr>
          <a:xfrm>
            <a:off x="4729184" y="2427307"/>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5" name="右矢印 14"/>
          <p:cNvSpPr/>
          <p:nvPr/>
        </p:nvSpPr>
        <p:spPr>
          <a:xfrm>
            <a:off x="6382349" y="2629692"/>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353175" y="2149379"/>
            <a:ext cx="2089534" cy="307777"/>
          </a:xfrm>
          <a:prstGeom prst="rect">
            <a:avLst/>
          </a:prstGeom>
          <a:noFill/>
        </p:spPr>
        <p:txBody>
          <a:bodyPr wrap="square" rtlCol="0">
            <a:spAutoFit/>
          </a:bodyPr>
          <a:lstStyle/>
          <a:p>
            <a:r>
              <a:rPr lang="ja-JP" altLang="en-US" sz="1400" dirty="0" smtClean="0"/>
              <a:t>②テスト実施（</a:t>
            </a:r>
            <a:r>
              <a:rPr lang="en-US" altLang="ja-JP" sz="1400" dirty="0" smtClean="0"/>
              <a:t>1</a:t>
            </a:r>
            <a:r>
              <a:rPr lang="ja-JP" altLang="en-US" sz="1400" dirty="0" smtClean="0"/>
              <a:t>回目）</a:t>
            </a:r>
            <a:endParaRPr kumimoji="1" lang="ja-JP" altLang="en-US" sz="1400" dirty="0"/>
          </a:p>
        </p:txBody>
      </p:sp>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2686" y="2511686"/>
            <a:ext cx="609600" cy="609600"/>
          </a:xfrm>
          <a:prstGeom prst="rect">
            <a:avLst/>
          </a:prstGeom>
        </p:spPr>
      </p:pic>
      <p:sp>
        <p:nvSpPr>
          <p:cNvPr id="18" name="左右矢印 17"/>
          <p:cNvSpPr/>
          <p:nvPr/>
        </p:nvSpPr>
        <p:spPr>
          <a:xfrm>
            <a:off x="2798856" y="4391441"/>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2353543" y="3850116"/>
            <a:ext cx="2500829" cy="307777"/>
          </a:xfrm>
          <a:prstGeom prst="rect">
            <a:avLst/>
          </a:prstGeom>
          <a:noFill/>
        </p:spPr>
        <p:txBody>
          <a:bodyPr wrap="square" rtlCol="0">
            <a:spAutoFit/>
          </a:bodyPr>
          <a:lstStyle/>
          <a:p>
            <a:r>
              <a:rPr lang="ja-JP" altLang="en-US" sz="1400" dirty="0" smtClean="0"/>
              <a:t>③提案システム</a:t>
            </a:r>
            <a:r>
              <a:rPr kumimoji="1" lang="ja-JP" altLang="en-US" sz="1400" dirty="0" smtClean="0"/>
              <a:t>による学習</a:t>
            </a:r>
            <a:endParaRPr kumimoji="1" lang="en-US" altLang="ja-JP" sz="1400" dirty="0" smtClean="0"/>
          </a:p>
        </p:txBody>
      </p:sp>
      <p:sp>
        <p:nvSpPr>
          <p:cNvPr id="20" name="正方形/長方形 19"/>
          <p:cNvSpPr/>
          <p:nvPr/>
        </p:nvSpPr>
        <p:spPr>
          <a:xfrm>
            <a:off x="4638844" y="4156750"/>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21" name="右矢印 20"/>
          <p:cNvSpPr/>
          <p:nvPr/>
        </p:nvSpPr>
        <p:spPr>
          <a:xfrm>
            <a:off x="6335295" y="4371176"/>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6335295" y="3877286"/>
            <a:ext cx="2089534" cy="307777"/>
          </a:xfrm>
          <a:prstGeom prst="rect">
            <a:avLst/>
          </a:prstGeom>
          <a:noFill/>
        </p:spPr>
        <p:txBody>
          <a:bodyPr wrap="square" rtlCol="0">
            <a:spAutoFit/>
          </a:bodyPr>
          <a:lstStyle/>
          <a:p>
            <a:r>
              <a:rPr lang="ja-JP" altLang="en-US" sz="1400" dirty="0"/>
              <a:t>④</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628" y="4254285"/>
            <a:ext cx="609600" cy="609600"/>
          </a:xfrm>
          <a:prstGeom prst="rect">
            <a:avLst/>
          </a:prstGeom>
        </p:spPr>
      </p:pic>
      <p:sp>
        <p:nvSpPr>
          <p:cNvPr id="24" name="左矢印 23"/>
          <p:cNvSpPr/>
          <p:nvPr/>
        </p:nvSpPr>
        <p:spPr>
          <a:xfrm rot="20909292">
            <a:off x="4521231" y="3357420"/>
            <a:ext cx="1540725" cy="249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下矢印 4"/>
          <p:cNvSpPr/>
          <p:nvPr/>
        </p:nvSpPr>
        <p:spPr>
          <a:xfrm>
            <a:off x="7131379" y="5008518"/>
            <a:ext cx="341745" cy="286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175795" y="5376107"/>
            <a:ext cx="2408534" cy="307777"/>
          </a:xfrm>
          <a:prstGeom prst="rect">
            <a:avLst/>
          </a:prstGeom>
          <a:noFill/>
        </p:spPr>
        <p:txBody>
          <a:bodyPr wrap="square" rtlCol="0">
            <a:spAutoFit/>
          </a:bodyPr>
          <a:lstStyle/>
          <a:p>
            <a:r>
              <a:rPr lang="ja-JP" altLang="en-US" sz="1400" dirty="0" smtClean="0"/>
              <a:t>⑤</a:t>
            </a:r>
            <a:r>
              <a:rPr lang="ja-JP" altLang="en-US" sz="1400" dirty="0"/>
              <a:t>テスト</a:t>
            </a:r>
            <a:r>
              <a:rPr lang="ja-JP" altLang="en-US" sz="1400" dirty="0" smtClean="0"/>
              <a:t>の正答率を比較</a:t>
            </a:r>
            <a:endParaRPr lang="en-US" altLang="ja-JP" sz="1400" dirty="0" smtClean="0"/>
          </a:p>
        </p:txBody>
      </p:sp>
    </p:spTree>
    <p:extLst>
      <p:ext uri="{BB962C8B-B14F-4D97-AF65-F5344CB8AC3E}">
        <p14:creationId xmlns:p14="http://schemas.microsoft.com/office/powerpoint/2010/main" val="396047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0731" y="895890"/>
            <a:ext cx="8287163" cy="814797"/>
          </a:xfrm>
        </p:spPr>
        <p:txBody>
          <a:bodyPr>
            <a:normAutofit fontScale="90000"/>
          </a:bodyPr>
          <a:lstStyle/>
          <a:p>
            <a:r>
              <a:rPr kumimoji="1" lang="ja-JP" altLang="en-US" sz="4400" b="1" dirty="0" smtClean="0"/>
              <a:t>現状の英語リスニング学習の問題点</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F96D2D1-11E0-4FFA-BB69-88E9829AAB0D}" type="slidenum">
              <a:rPr lang="ja-JP" altLang="en-US" smtClean="0"/>
              <a:t>5</a:t>
            </a:fld>
            <a:endParaRPr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7315" y="3174084"/>
            <a:ext cx="743445" cy="743445"/>
          </a:xfrm>
          <a:prstGeom prst="rect">
            <a:avLst/>
          </a:prstGeom>
        </p:spPr>
      </p:pic>
      <p:sp>
        <p:nvSpPr>
          <p:cNvPr id="6" name="テキスト ボックス 5"/>
          <p:cNvSpPr txBox="1"/>
          <p:nvPr/>
        </p:nvSpPr>
        <p:spPr>
          <a:xfrm>
            <a:off x="233637" y="3917529"/>
            <a:ext cx="1890800" cy="584775"/>
          </a:xfrm>
          <a:prstGeom prst="rect">
            <a:avLst/>
          </a:prstGeom>
          <a:noFill/>
        </p:spPr>
        <p:txBody>
          <a:bodyPr wrap="square" rtlCol="0">
            <a:spAutoFit/>
          </a:bodyPr>
          <a:lstStyle/>
          <a:p>
            <a:r>
              <a:rPr kumimoji="1" lang="ja-JP" altLang="en-US" sz="1600" dirty="0" smtClean="0"/>
              <a:t>英語リスニングに　　　苦手意識がある人</a:t>
            </a:r>
            <a:endParaRPr kumimoji="1" lang="ja-JP" altLang="en-US" sz="1600" dirty="0"/>
          </a:p>
        </p:txBody>
      </p:sp>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3014" r="2321"/>
          <a:stretch/>
        </p:blipFill>
        <p:spPr>
          <a:xfrm>
            <a:off x="4132532" y="3525251"/>
            <a:ext cx="663483" cy="641164"/>
          </a:xfrm>
          <a:prstGeom prst="rect">
            <a:avLst/>
          </a:prstGeom>
        </p:spPr>
      </p:pic>
      <p:sp>
        <p:nvSpPr>
          <p:cNvPr id="16" name="テキスト ボックス 15"/>
          <p:cNvSpPr txBox="1"/>
          <p:nvPr/>
        </p:nvSpPr>
        <p:spPr>
          <a:xfrm>
            <a:off x="3419082" y="2677067"/>
            <a:ext cx="2628468" cy="584775"/>
          </a:xfrm>
          <a:prstGeom prst="rect">
            <a:avLst/>
          </a:prstGeom>
          <a:noFill/>
        </p:spPr>
        <p:txBody>
          <a:bodyPr wrap="square" rtlCol="0">
            <a:spAutoFit/>
          </a:bodyPr>
          <a:lstStyle/>
          <a:p>
            <a:r>
              <a:rPr kumimoji="1" lang="ja-JP" altLang="en-US" sz="1600" dirty="0" smtClean="0"/>
              <a:t>学習者の聞き取りやすさを考慮しない音声</a:t>
            </a:r>
            <a:endParaRPr kumimoji="1" lang="ja-JP" altLang="en-US" sz="1600" dirty="0"/>
          </a:p>
        </p:txBody>
      </p:sp>
      <p:sp>
        <p:nvSpPr>
          <p:cNvPr id="20" name="円形吹き出し 19"/>
          <p:cNvSpPr/>
          <p:nvPr/>
        </p:nvSpPr>
        <p:spPr>
          <a:xfrm>
            <a:off x="374298" y="2034188"/>
            <a:ext cx="2503013" cy="568642"/>
          </a:xfrm>
          <a:prstGeom prst="wedgeEllipseCallout">
            <a:avLst>
              <a:gd name="adj1" fmla="val -16613"/>
              <a:gd name="adj2" fmla="val 872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聞き取れない</a:t>
            </a:r>
            <a:r>
              <a:rPr lang="ja-JP" altLang="en-US" sz="1600" dirty="0" err="1" smtClean="0">
                <a:solidFill>
                  <a:schemeClr val="tx1"/>
                </a:solidFill>
              </a:rPr>
              <a:t>、、</a:t>
            </a:r>
            <a:endParaRPr kumimoji="1" lang="ja-JP" altLang="en-US" sz="1600" dirty="0">
              <a:solidFill>
                <a:schemeClr val="tx1"/>
              </a:solidFill>
            </a:endParaRPr>
          </a:p>
        </p:txBody>
      </p:sp>
      <p:sp>
        <p:nvSpPr>
          <p:cNvPr id="26" name="テキスト ボックス 25"/>
          <p:cNvSpPr txBox="1"/>
          <p:nvPr/>
        </p:nvSpPr>
        <p:spPr>
          <a:xfrm>
            <a:off x="1211032" y="4762065"/>
            <a:ext cx="3730978" cy="1015663"/>
          </a:xfrm>
          <a:prstGeom prst="rect">
            <a:avLst/>
          </a:prstGeom>
          <a:noFill/>
          <a:ln>
            <a:solidFill>
              <a:schemeClr val="accent1"/>
            </a:solidFill>
          </a:ln>
        </p:spPr>
        <p:txBody>
          <a:bodyPr wrap="square" rtlCol="0">
            <a:spAutoFit/>
          </a:bodyPr>
          <a:lstStyle/>
          <a:p>
            <a:r>
              <a:rPr kumimoji="1" lang="en-US" altLang="ja-JP" sz="2000" dirty="0" smtClean="0">
                <a:solidFill>
                  <a:srgbClr val="FF0000"/>
                </a:solidFill>
              </a:rPr>
              <a:t>1.</a:t>
            </a:r>
            <a:r>
              <a:rPr lang="ja-JP" altLang="en-US" sz="2000" dirty="0" smtClean="0">
                <a:solidFill>
                  <a:srgbClr val="FF0000"/>
                </a:solidFill>
              </a:rPr>
              <a:t>学習意識の低下</a:t>
            </a:r>
            <a:r>
              <a:rPr lang="en-US" altLang="ja-JP" sz="2000" dirty="0" smtClean="0">
                <a:solidFill>
                  <a:srgbClr val="FF0000"/>
                </a:solidFill>
              </a:rPr>
              <a:t>*</a:t>
            </a:r>
            <a:endParaRPr kumimoji="1" lang="en-US" altLang="ja-JP" sz="2000" dirty="0" smtClean="0">
              <a:solidFill>
                <a:srgbClr val="FF0000"/>
              </a:solidFill>
            </a:endParaRPr>
          </a:p>
          <a:p>
            <a:r>
              <a:rPr lang="en-US" altLang="ja-JP" sz="2000" dirty="0" smtClean="0">
                <a:solidFill>
                  <a:srgbClr val="FF0000"/>
                </a:solidFill>
              </a:rPr>
              <a:t>2.</a:t>
            </a:r>
            <a:r>
              <a:rPr lang="ja-JP" altLang="en-US" sz="2000" dirty="0" smtClean="0">
                <a:solidFill>
                  <a:srgbClr val="FF0000"/>
                </a:solidFill>
              </a:rPr>
              <a:t>学習継続率が下がる</a:t>
            </a:r>
            <a:endParaRPr lang="en-US" altLang="ja-JP" sz="2000" dirty="0" smtClean="0">
              <a:solidFill>
                <a:srgbClr val="FF0000"/>
              </a:solidFill>
            </a:endParaRPr>
          </a:p>
          <a:p>
            <a:r>
              <a:rPr kumimoji="1" lang="en-US" altLang="ja-JP" sz="2000" dirty="0" smtClean="0">
                <a:solidFill>
                  <a:srgbClr val="FF0000"/>
                </a:solidFill>
              </a:rPr>
              <a:t>3.</a:t>
            </a:r>
            <a:r>
              <a:rPr kumimoji="1" lang="ja-JP" altLang="en-US" sz="2000" dirty="0" smtClean="0">
                <a:solidFill>
                  <a:srgbClr val="FF0000"/>
                </a:solidFill>
              </a:rPr>
              <a:t>リスニング能力が向上</a:t>
            </a:r>
            <a:r>
              <a:rPr lang="ja-JP" altLang="en-US" sz="2000" dirty="0" smtClean="0">
                <a:solidFill>
                  <a:srgbClr val="FF0000"/>
                </a:solidFill>
              </a:rPr>
              <a:t>しな</a:t>
            </a:r>
            <a:r>
              <a:rPr lang="ja-JP" altLang="en-US" sz="2000" dirty="0">
                <a:solidFill>
                  <a:srgbClr val="FF0000"/>
                </a:solidFill>
              </a:rPr>
              <a:t>い</a:t>
            </a:r>
            <a:endParaRPr kumimoji="1" lang="en-US" altLang="ja-JP" sz="2000" dirty="0" smtClean="0">
              <a:solidFill>
                <a:srgbClr val="FF0000"/>
              </a:solidFill>
            </a:endParaRPr>
          </a:p>
        </p:txBody>
      </p:sp>
      <p:sp>
        <p:nvSpPr>
          <p:cNvPr id="7" name="テキスト ボックス 6"/>
          <p:cNvSpPr txBox="1"/>
          <p:nvPr/>
        </p:nvSpPr>
        <p:spPr>
          <a:xfrm>
            <a:off x="3143089" y="6034774"/>
            <a:ext cx="3585584" cy="276999"/>
          </a:xfrm>
          <a:prstGeom prst="rect">
            <a:avLst/>
          </a:prstGeom>
          <a:noFill/>
        </p:spPr>
        <p:txBody>
          <a:bodyPr wrap="square" rtlCol="0">
            <a:spAutoFit/>
          </a:bodyPr>
          <a:lstStyle/>
          <a:p>
            <a:r>
              <a:rPr kumimoji="1" lang="en-US" altLang="ja-JP" sz="1200" dirty="0" smtClean="0"/>
              <a:t>Figure1 </a:t>
            </a:r>
            <a:r>
              <a:rPr kumimoji="1" lang="ja-JP" altLang="en-US" sz="1200" dirty="0" smtClean="0"/>
              <a:t>　英語リスニング学習の問題点</a:t>
            </a:r>
            <a:endParaRPr kumimoji="1" lang="ja-JP" altLang="en-US" sz="1200" dirty="0"/>
          </a:p>
        </p:txBody>
      </p:sp>
      <p:sp>
        <p:nvSpPr>
          <p:cNvPr id="33" name="テキスト ボックス 32"/>
          <p:cNvSpPr txBox="1"/>
          <p:nvPr/>
        </p:nvSpPr>
        <p:spPr>
          <a:xfrm>
            <a:off x="634653" y="2912474"/>
            <a:ext cx="1214954" cy="307777"/>
          </a:xfrm>
          <a:prstGeom prst="rect">
            <a:avLst/>
          </a:prstGeom>
          <a:noFill/>
        </p:spPr>
        <p:txBody>
          <a:bodyPr wrap="square" rtlCol="0">
            <a:spAutoFit/>
          </a:bodyPr>
          <a:lstStyle/>
          <a:p>
            <a:r>
              <a:rPr lang="ja-JP" altLang="en-US" sz="1400" dirty="0" smtClean="0"/>
              <a:t>？？？？？</a:t>
            </a:r>
            <a:endParaRPr kumimoji="1" lang="ja-JP" altLang="en-US" sz="1400" dirty="0"/>
          </a:p>
        </p:txBody>
      </p:sp>
      <p:sp>
        <p:nvSpPr>
          <p:cNvPr id="21" name="テキスト ボックス 20"/>
          <p:cNvSpPr txBox="1"/>
          <p:nvPr/>
        </p:nvSpPr>
        <p:spPr>
          <a:xfrm>
            <a:off x="3657894" y="3813533"/>
            <a:ext cx="552536" cy="307777"/>
          </a:xfrm>
          <a:prstGeom prst="rect">
            <a:avLst/>
          </a:prstGeom>
          <a:noFill/>
        </p:spPr>
        <p:txBody>
          <a:bodyPr wrap="square" rtlCol="0">
            <a:spAutoFit/>
          </a:bodyPr>
          <a:lstStyle/>
          <a:p>
            <a:r>
              <a:rPr kumimoji="1" lang="ja-JP" altLang="en-US" sz="1400" dirty="0" smtClean="0"/>
              <a:t>♪♪</a:t>
            </a:r>
            <a:endParaRPr kumimoji="1" lang="ja-JP" altLang="en-US" sz="1400" dirty="0"/>
          </a:p>
        </p:txBody>
      </p:sp>
      <p:sp>
        <p:nvSpPr>
          <p:cNvPr id="22" name="テキスト ボックス 21"/>
          <p:cNvSpPr txBox="1"/>
          <p:nvPr/>
        </p:nvSpPr>
        <p:spPr>
          <a:xfrm>
            <a:off x="4733316" y="3811338"/>
            <a:ext cx="597814" cy="307777"/>
          </a:xfrm>
          <a:prstGeom prst="rect">
            <a:avLst/>
          </a:prstGeom>
          <a:noFill/>
        </p:spPr>
        <p:txBody>
          <a:bodyPr wrap="square" rtlCol="0">
            <a:spAutoFit/>
          </a:bodyPr>
          <a:lstStyle/>
          <a:p>
            <a:r>
              <a:rPr kumimoji="1" lang="ja-JP" altLang="en-US" sz="1400" dirty="0" smtClean="0"/>
              <a:t>♪♪</a:t>
            </a:r>
            <a:endParaRPr kumimoji="1" lang="ja-JP" altLang="en-US" sz="1400" dirty="0"/>
          </a:p>
        </p:txBody>
      </p:sp>
      <p:pic>
        <p:nvPicPr>
          <p:cNvPr id="23"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968" y="3113882"/>
            <a:ext cx="763212" cy="692766"/>
          </a:xfrm>
          <a:prstGeom prst="rect">
            <a:avLst/>
          </a:prstGeom>
        </p:spPr>
      </p:pic>
      <p:sp>
        <p:nvSpPr>
          <p:cNvPr id="24" name="円形吹き出し 23"/>
          <p:cNvSpPr/>
          <p:nvPr/>
        </p:nvSpPr>
        <p:spPr>
          <a:xfrm>
            <a:off x="6728673" y="2034188"/>
            <a:ext cx="2067750" cy="554382"/>
          </a:xfrm>
          <a:prstGeom prst="wedgeEllipseCallout">
            <a:avLst>
              <a:gd name="adj1" fmla="val -7597"/>
              <a:gd name="adj2" fmla="val 8468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聞き取れる！</a:t>
            </a:r>
            <a:endParaRPr kumimoji="1" lang="ja-JP" altLang="en-US" sz="1600" dirty="0">
              <a:solidFill>
                <a:schemeClr val="tx1"/>
              </a:solidFill>
            </a:endParaRPr>
          </a:p>
        </p:txBody>
      </p:sp>
      <p:sp>
        <p:nvSpPr>
          <p:cNvPr id="25" name="テキスト ボックス 24"/>
          <p:cNvSpPr txBox="1"/>
          <p:nvPr/>
        </p:nvSpPr>
        <p:spPr>
          <a:xfrm>
            <a:off x="7129373" y="2817752"/>
            <a:ext cx="1160763" cy="307777"/>
          </a:xfrm>
          <a:prstGeom prst="rect">
            <a:avLst/>
          </a:prstGeom>
          <a:noFill/>
        </p:spPr>
        <p:txBody>
          <a:bodyPr wrap="square" rtlCol="0">
            <a:spAutoFit/>
          </a:bodyPr>
          <a:lstStyle/>
          <a:p>
            <a:r>
              <a:rPr lang="ja-JP" altLang="en-US" sz="1400" dirty="0" smtClean="0"/>
              <a:t>！！！！</a:t>
            </a:r>
            <a:r>
              <a:rPr lang="ja-JP" altLang="en-US" sz="1400" dirty="0"/>
              <a:t>！</a:t>
            </a:r>
            <a:endParaRPr kumimoji="1" lang="ja-JP" altLang="en-US" sz="1400" dirty="0"/>
          </a:p>
        </p:txBody>
      </p:sp>
      <p:sp>
        <p:nvSpPr>
          <p:cNvPr id="27" name="テキスト ボックス 26"/>
          <p:cNvSpPr txBox="1"/>
          <p:nvPr/>
        </p:nvSpPr>
        <p:spPr>
          <a:xfrm>
            <a:off x="6837365" y="3826225"/>
            <a:ext cx="1867963" cy="584775"/>
          </a:xfrm>
          <a:prstGeom prst="rect">
            <a:avLst/>
          </a:prstGeom>
          <a:noFill/>
        </p:spPr>
        <p:txBody>
          <a:bodyPr wrap="square" rtlCol="0">
            <a:spAutoFit/>
          </a:bodyPr>
          <a:lstStyle/>
          <a:p>
            <a:r>
              <a:rPr kumimoji="1" lang="ja-JP" altLang="en-US" sz="1600" dirty="0" smtClean="0"/>
              <a:t>英語リスニングに苦手</a:t>
            </a:r>
            <a:r>
              <a:rPr lang="ja-JP" altLang="en-US" sz="1600" dirty="0"/>
              <a:t>意識</a:t>
            </a:r>
            <a:r>
              <a:rPr kumimoji="1" lang="ja-JP" altLang="en-US" sz="1600" dirty="0" smtClean="0"/>
              <a:t>がない人</a:t>
            </a:r>
            <a:endParaRPr kumimoji="1" lang="ja-JP" altLang="en-US" sz="1600" dirty="0"/>
          </a:p>
        </p:txBody>
      </p:sp>
      <p:sp>
        <p:nvSpPr>
          <p:cNvPr id="9" name="下カーブ矢印 8"/>
          <p:cNvSpPr/>
          <p:nvPr/>
        </p:nvSpPr>
        <p:spPr>
          <a:xfrm>
            <a:off x="5567989" y="3185544"/>
            <a:ext cx="758147" cy="2747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下カーブ矢印 27"/>
          <p:cNvSpPr/>
          <p:nvPr/>
        </p:nvSpPr>
        <p:spPr>
          <a:xfrm rot="10800000">
            <a:off x="5541135" y="3580569"/>
            <a:ext cx="758147" cy="27472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下カーブ矢印 28"/>
          <p:cNvSpPr/>
          <p:nvPr/>
        </p:nvSpPr>
        <p:spPr>
          <a:xfrm flipH="1">
            <a:off x="2571056" y="3174084"/>
            <a:ext cx="742299" cy="2549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下カーブ矢印 34"/>
          <p:cNvSpPr/>
          <p:nvPr/>
        </p:nvSpPr>
        <p:spPr>
          <a:xfrm rot="10800000" flipH="1">
            <a:off x="2615514" y="3608638"/>
            <a:ext cx="697841" cy="2525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p:cNvSpPr txBox="1"/>
          <p:nvPr/>
        </p:nvSpPr>
        <p:spPr>
          <a:xfrm>
            <a:off x="2344790" y="3903345"/>
            <a:ext cx="1596598" cy="307777"/>
          </a:xfrm>
          <a:prstGeom prst="rect">
            <a:avLst/>
          </a:prstGeom>
          <a:noFill/>
        </p:spPr>
        <p:txBody>
          <a:bodyPr wrap="square" rtlCol="0">
            <a:spAutoFit/>
          </a:bodyPr>
          <a:lstStyle/>
          <a:p>
            <a:r>
              <a:rPr kumimoji="1" lang="ja-JP" altLang="en-US" sz="1400" dirty="0" smtClean="0"/>
              <a:t>繰り返し学習</a:t>
            </a:r>
            <a:endParaRPr kumimoji="1" lang="ja-JP" altLang="en-US" sz="1400" dirty="0"/>
          </a:p>
        </p:txBody>
      </p:sp>
      <p:sp>
        <p:nvSpPr>
          <p:cNvPr id="36" name="テキスト ボックス 35"/>
          <p:cNvSpPr txBox="1"/>
          <p:nvPr/>
        </p:nvSpPr>
        <p:spPr>
          <a:xfrm>
            <a:off x="5406319" y="3892444"/>
            <a:ext cx="1596598" cy="307777"/>
          </a:xfrm>
          <a:prstGeom prst="rect">
            <a:avLst/>
          </a:prstGeom>
          <a:noFill/>
        </p:spPr>
        <p:txBody>
          <a:bodyPr wrap="square" rtlCol="0">
            <a:spAutoFit/>
          </a:bodyPr>
          <a:lstStyle/>
          <a:p>
            <a:r>
              <a:rPr kumimoji="1" lang="ja-JP" altLang="en-US" sz="1400" dirty="0" smtClean="0"/>
              <a:t>繰り返し学習</a:t>
            </a:r>
            <a:endParaRPr kumimoji="1" lang="ja-JP" altLang="en-US" sz="1400" dirty="0"/>
          </a:p>
        </p:txBody>
      </p:sp>
      <p:sp>
        <p:nvSpPr>
          <p:cNvPr id="12" name="下矢印 11"/>
          <p:cNvSpPr/>
          <p:nvPr/>
        </p:nvSpPr>
        <p:spPr>
          <a:xfrm>
            <a:off x="2584806" y="4336892"/>
            <a:ext cx="558283" cy="34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右カーブ矢印 2"/>
          <p:cNvSpPr/>
          <p:nvPr/>
        </p:nvSpPr>
        <p:spPr>
          <a:xfrm flipV="1">
            <a:off x="634653" y="4885253"/>
            <a:ext cx="432223" cy="76928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p:cNvSpPr txBox="1"/>
          <p:nvPr/>
        </p:nvSpPr>
        <p:spPr>
          <a:xfrm>
            <a:off x="5032223" y="5272129"/>
            <a:ext cx="3989857" cy="523220"/>
          </a:xfrm>
          <a:prstGeom prst="rect">
            <a:avLst/>
          </a:prstGeom>
          <a:noFill/>
        </p:spPr>
        <p:txBody>
          <a:bodyPr wrap="square" rtlCol="0">
            <a:spAutoFit/>
          </a:bodyPr>
          <a:lstStyle/>
          <a:p>
            <a:r>
              <a:rPr kumimoji="1" lang="en-US" altLang="ja-JP" sz="1400" dirty="0" smtClean="0"/>
              <a:t>*</a:t>
            </a:r>
            <a:r>
              <a:rPr kumimoji="1" lang="ja-JP" altLang="en-US" sz="1400" dirty="0" smtClean="0"/>
              <a:t>学習意識の低下</a:t>
            </a:r>
            <a:endParaRPr kumimoji="1" lang="en-US" altLang="ja-JP" sz="1400" dirty="0" smtClean="0"/>
          </a:p>
          <a:p>
            <a:r>
              <a:rPr lang="ja-JP" altLang="en-US" sz="1400" dirty="0" smtClean="0"/>
              <a:t>→苦手意識の</a:t>
            </a:r>
            <a:r>
              <a:rPr lang="ja-JP" altLang="en-US" sz="1400" dirty="0"/>
              <a:t>発生</a:t>
            </a:r>
            <a:r>
              <a:rPr lang="ja-JP" altLang="en-US" sz="1400" dirty="0" smtClean="0"/>
              <a:t>や学習意欲の低下</a:t>
            </a:r>
            <a:endParaRPr lang="en-US" altLang="ja-JP" sz="1400" dirty="0" smtClean="0"/>
          </a:p>
        </p:txBody>
      </p:sp>
    </p:spTree>
    <p:extLst>
      <p:ext uri="{BB962C8B-B14F-4D97-AF65-F5344CB8AC3E}">
        <p14:creationId xmlns:p14="http://schemas.microsoft.com/office/powerpoint/2010/main" val="27772451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7846" y="751202"/>
            <a:ext cx="7557020" cy="977197"/>
          </a:xfrm>
        </p:spPr>
        <p:txBody>
          <a:bodyPr>
            <a:normAutofit/>
          </a:bodyPr>
          <a:lstStyle/>
          <a:p>
            <a:r>
              <a:rPr lang="ja-JP" altLang="en-US" sz="4400" b="1" dirty="0" smtClean="0"/>
              <a:t>研究課題</a:t>
            </a:r>
            <a:endParaRPr kumimoji="1" lang="ja-JP" altLang="en-US" sz="4400" b="1" dirty="0"/>
          </a:p>
        </p:txBody>
      </p:sp>
      <p:sp>
        <p:nvSpPr>
          <p:cNvPr id="4" name="スライド番号プレースホルダー 3"/>
          <p:cNvSpPr>
            <a:spLocks noGrp="1"/>
          </p:cNvSpPr>
          <p:nvPr>
            <p:ph type="sldNum" sz="quarter" idx="12"/>
          </p:nvPr>
        </p:nvSpPr>
        <p:spPr>
          <a:xfrm>
            <a:off x="7632608" y="6427144"/>
            <a:ext cx="984019" cy="365125"/>
          </a:xfrm>
        </p:spPr>
        <p:txBody>
          <a:bodyPr/>
          <a:lstStyle/>
          <a:p>
            <a:fld id="{2244CB37-B25B-459B-897F-7072058A0BDB}" type="slidenum">
              <a:rPr lang="ja-JP" altLang="en-US" smtClean="0"/>
              <a:t>6</a:t>
            </a:fld>
            <a:endParaRPr lang="ja-JP" altLang="en-US" dirty="0"/>
          </a:p>
        </p:txBody>
      </p:sp>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718" y="2775528"/>
            <a:ext cx="741598" cy="683745"/>
          </a:xfrm>
          <a:prstGeom prst="rect">
            <a:avLst/>
          </a:prstGeom>
        </p:spPr>
      </p:pic>
      <p:sp>
        <p:nvSpPr>
          <p:cNvPr id="6" name="テキスト ボックス 5"/>
          <p:cNvSpPr txBox="1"/>
          <p:nvPr/>
        </p:nvSpPr>
        <p:spPr>
          <a:xfrm>
            <a:off x="1615673" y="3494383"/>
            <a:ext cx="1624312"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7" name="円形吹き出し 6"/>
          <p:cNvSpPr/>
          <p:nvPr/>
        </p:nvSpPr>
        <p:spPr>
          <a:xfrm>
            <a:off x="766082" y="1903313"/>
            <a:ext cx="2358190" cy="630890"/>
          </a:xfrm>
          <a:prstGeom prst="wedgeEllipseCallout">
            <a:avLst>
              <a:gd name="adj1" fmla="val 16560"/>
              <a:gd name="adj2" fmla="val 651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こっちのほうが　聞き取りやすい！</a:t>
            </a:r>
            <a:endParaRPr kumimoji="1" lang="ja-JP" altLang="en-US" sz="1400" dirty="0">
              <a:solidFill>
                <a:schemeClr val="tx1"/>
              </a:solidFill>
            </a:endParaRP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407" y="2315756"/>
            <a:ext cx="817412" cy="817412"/>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459" y="3356154"/>
            <a:ext cx="804493" cy="816496"/>
          </a:xfrm>
          <a:prstGeom prst="rect">
            <a:avLst/>
          </a:prstGeom>
        </p:spPr>
      </p:pic>
      <p:sp>
        <p:nvSpPr>
          <p:cNvPr id="14" name="左矢印 13"/>
          <p:cNvSpPr/>
          <p:nvPr/>
        </p:nvSpPr>
        <p:spPr>
          <a:xfrm rot="9978774">
            <a:off x="3651154" y="2564763"/>
            <a:ext cx="1676400" cy="2378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左矢印 14"/>
          <p:cNvSpPr/>
          <p:nvPr/>
        </p:nvSpPr>
        <p:spPr>
          <a:xfrm rot="11397624">
            <a:off x="3633050" y="3266820"/>
            <a:ext cx="1669504" cy="2483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乗算 15"/>
          <p:cNvSpPr/>
          <p:nvPr/>
        </p:nvSpPr>
        <p:spPr>
          <a:xfrm>
            <a:off x="4141687" y="2338119"/>
            <a:ext cx="730561" cy="69087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204995" y="3088566"/>
            <a:ext cx="603944" cy="5300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3722957" y="2067871"/>
            <a:ext cx="1647650" cy="307777"/>
          </a:xfrm>
          <a:prstGeom prst="rect">
            <a:avLst/>
          </a:prstGeom>
          <a:noFill/>
        </p:spPr>
        <p:txBody>
          <a:bodyPr wrap="square" rtlCol="0">
            <a:spAutoFit/>
          </a:bodyPr>
          <a:lstStyle/>
          <a:p>
            <a:r>
              <a:rPr kumimoji="1" lang="ja-JP" altLang="en-US" sz="1400" dirty="0" smtClean="0"/>
              <a:t>聞き取りづらい</a:t>
            </a:r>
            <a:endParaRPr kumimoji="1" lang="ja-JP" altLang="en-US" sz="1400" dirty="0"/>
          </a:p>
        </p:txBody>
      </p:sp>
      <p:sp>
        <p:nvSpPr>
          <p:cNvPr id="19" name="テキスト ボックス 18"/>
          <p:cNvSpPr txBox="1"/>
          <p:nvPr/>
        </p:nvSpPr>
        <p:spPr>
          <a:xfrm>
            <a:off x="3722957" y="3655728"/>
            <a:ext cx="1647650" cy="307777"/>
          </a:xfrm>
          <a:prstGeom prst="rect">
            <a:avLst/>
          </a:prstGeom>
          <a:noFill/>
        </p:spPr>
        <p:txBody>
          <a:bodyPr wrap="square" rtlCol="0">
            <a:spAutoFit/>
          </a:bodyPr>
          <a:lstStyle/>
          <a:p>
            <a:r>
              <a:rPr kumimoji="1" lang="ja-JP" altLang="en-US" sz="1400" dirty="0" smtClean="0"/>
              <a:t>聞き取り</a:t>
            </a:r>
            <a:r>
              <a:rPr lang="ja-JP" altLang="en-US" sz="1400" dirty="0" smtClean="0"/>
              <a:t>やすい！</a:t>
            </a:r>
            <a:endParaRPr kumimoji="1" lang="ja-JP" altLang="en-US" sz="1400" dirty="0"/>
          </a:p>
        </p:txBody>
      </p:sp>
      <p:sp>
        <p:nvSpPr>
          <p:cNvPr id="20" name="テキスト ボックス 19"/>
          <p:cNvSpPr txBox="1"/>
          <p:nvPr/>
        </p:nvSpPr>
        <p:spPr>
          <a:xfrm>
            <a:off x="766082" y="5018063"/>
            <a:ext cx="7836626" cy="1015663"/>
          </a:xfrm>
          <a:prstGeom prst="rect">
            <a:avLst/>
          </a:prstGeom>
          <a:noFill/>
          <a:ln>
            <a:solidFill>
              <a:schemeClr val="accent1"/>
            </a:solidFill>
          </a:ln>
        </p:spPr>
        <p:txBody>
          <a:bodyPr wrap="square" rtlCol="0">
            <a:spAutoFit/>
          </a:bodyPr>
          <a:lstStyle/>
          <a:p>
            <a:r>
              <a:rPr kumimoji="1" lang="ja-JP" altLang="en-US" sz="2000" dirty="0" smtClean="0">
                <a:solidFill>
                  <a:srgbClr val="FF0000"/>
                </a:solidFill>
              </a:rPr>
              <a:t>学習者によって異なる様々な地域発音</a:t>
            </a:r>
            <a:r>
              <a:rPr lang="ja-JP" altLang="en-US" sz="2000" dirty="0" smtClean="0">
                <a:solidFill>
                  <a:srgbClr val="FF0000"/>
                </a:solidFill>
              </a:rPr>
              <a:t>英語</a:t>
            </a:r>
            <a:r>
              <a:rPr kumimoji="1" lang="ja-JP" altLang="en-US" sz="2000" dirty="0" smtClean="0">
                <a:solidFill>
                  <a:srgbClr val="FF0000"/>
                </a:solidFill>
              </a:rPr>
              <a:t>の「聞き取りやすさ」</a:t>
            </a:r>
            <a:r>
              <a:rPr lang="ja-JP" altLang="en-US" sz="2000" dirty="0" smtClean="0">
                <a:solidFill>
                  <a:srgbClr val="FF0000"/>
                </a:solidFill>
              </a:rPr>
              <a:t>を算出し，算出結果を</a:t>
            </a:r>
            <a:r>
              <a:rPr kumimoji="1" lang="ja-JP" altLang="en-US" sz="2000" dirty="0" smtClean="0">
                <a:solidFill>
                  <a:srgbClr val="FF0000"/>
                </a:solidFill>
              </a:rPr>
              <a:t>用いて学習者に適した音源</a:t>
            </a:r>
            <a:r>
              <a:rPr lang="ja-JP" altLang="en-US" sz="2000" dirty="0" smtClean="0">
                <a:solidFill>
                  <a:srgbClr val="FF0000"/>
                </a:solidFill>
              </a:rPr>
              <a:t>を推薦することで，</a:t>
            </a:r>
            <a:r>
              <a:rPr kumimoji="1" lang="ja-JP" altLang="en-US" sz="2000" dirty="0" smtClean="0">
                <a:solidFill>
                  <a:srgbClr val="FF0000"/>
                </a:solidFill>
              </a:rPr>
              <a:t>英語リスニング学習を支援</a:t>
            </a:r>
            <a:r>
              <a:rPr lang="ja-JP" altLang="en-US" sz="2000" dirty="0" smtClean="0">
                <a:solidFill>
                  <a:srgbClr val="FF0000"/>
                </a:solidFill>
              </a:rPr>
              <a:t>する</a:t>
            </a:r>
            <a:r>
              <a:rPr kumimoji="1" lang="ja-JP" altLang="en-US" sz="2000" dirty="0" smtClean="0">
                <a:solidFill>
                  <a:srgbClr val="FF0000"/>
                </a:solidFill>
              </a:rPr>
              <a:t>システムは存在して</a:t>
            </a:r>
            <a:r>
              <a:rPr lang="ja-JP" altLang="en-US" sz="2000" dirty="0" smtClean="0">
                <a:solidFill>
                  <a:srgbClr val="FF0000"/>
                </a:solidFill>
              </a:rPr>
              <a:t>いない</a:t>
            </a:r>
            <a:r>
              <a:rPr lang="ja-JP" altLang="en-US" b="1" dirty="0" smtClean="0">
                <a:solidFill>
                  <a:srgbClr val="FF0000"/>
                </a:solidFill>
              </a:rPr>
              <a:t>．</a:t>
            </a:r>
            <a:endParaRPr kumimoji="1" lang="ja-JP" altLang="en-US" b="1" dirty="0">
              <a:solidFill>
                <a:srgbClr val="FF0000"/>
              </a:solidFill>
            </a:endParaRPr>
          </a:p>
        </p:txBody>
      </p:sp>
      <p:sp>
        <p:nvSpPr>
          <p:cNvPr id="22" name="角丸四角形 21"/>
          <p:cNvSpPr/>
          <p:nvPr/>
        </p:nvSpPr>
        <p:spPr>
          <a:xfrm>
            <a:off x="3463410" y="2085311"/>
            <a:ext cx="2005996" cy="18873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3463410" y="4194974"/>
            <a:ext cx="2542608" cy="276999"/>
          </a:xfrm>
          <a:prstGeom prst="rect">
            <a:avLst/>
          </a:prstGeom>
          <a:noFill/>
        </p:spPr>
        <p:txBody>
          <a:bodyPr wrap="square" rtlCol="0">
            <a:spAutoFit/>
          </a:bodyPr>
          <a:lstStyle/>
          <a:p>
            <a:r>
              <a:rPr kumimoji="1" lang="en-US" altLang="ja-JP" sz="1200" dirty="0" smtClean="0"/>
              <a:t>Figure2 </a:t>
            </a:r>
            <a:r>
              <a:rPr lang="ja-JP" altLang="en-US" sz="1200" dirty="0"/>
              <a:t> </a:t>
            </a:r>
            <a:r>
              <a:rPr lang="ja-JP" altLang="en-US" sz="1200" dirty="0" smtClean="0"/>
              <a:t>研究課題の概要（例）</a:t>
            </a:r>
            <a:endParaRPr kumimoji="1" lang="ja-JP" altLang="en-US" sz="1200" dirty="0"/>
          </a:p>
        </p:txBody>
      </p:sp>
      <p:sp>
        <p:nvSpPr>
          <p:cNvPr id="25" name="下矢印 24"/>
          <p:cNvSpPr/>
          <p:nvPr/>
        </p:nvSpPr>
        <p:spPr>
          <a:xfrm>
            <a:off x="4022847" y="4532000"/>
            <a:ext cx="968240" cy="3275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形吹き出し 25"/>
          <p:cNvSpPr/>
          <p:nvPr/>
        </p:nvSpPr>
        <p:spPr>
          <a:xfrm>
            <a:off x="5926231" y="2056637"/>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27" name="円形吹き出し 26"/>
          <p:cNvSpPr/>
          <p:nvPr/>
        </p:nvSpPr>
        <p:spPr>
          <a:xfrm>
            <a:off x="5916256" y="3261477"/>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28" name="テキスト ボックス 27"/>
          <p:cNvSpPr txBox="1"/>
          <p:nvPr/>
        </p:nvSpPr>
        <p:spPr>
          <a:xfrm>
            <a:off x="6827262" y="4247403"/>
            <a:ext cx="1934307" cy="307777"/>
          </a:xfrm>
          <a:prstGeom prst="rect">
            <a:avLst/>
          </a:prstGeom>
          <a:noFill/>
        </p:spPr>
        <p:txBody>
          <a:bodyPr wrap="square" rtlCol="0">
            <a:spAutoFit/>
          </a:bodyPr>
          <a:lstStyle/>
          <a:p>
            <a:r>
              <a:rPr kumimoji="1" lang="ja-JP" altLang="en-US" sz="1400" dirty="0" smtClean="0"/>
              <a:t>地域発音英語 </a:t>
            </a:r>
            <a:endParaRPr kumimoji="1" lang="en-US" altLang="ja-JP" sz="1400" dirty="0" smtClean="0"/>
          </a:p>
        </p:txBody>
      </p:sp>
    </p:spTree>
    <p:extLst>
      <p:ext uri="{BB962C8B-B14F-4D97-AF65-F5344CB8AC3E}">
        <p14:creationId xmlns:p14="http://schemas.microsoft.com/office/powerpoint/2010/main" val="21992515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1194" y="982326"/>
            <a:ext cx="8298466" cy="766354"/>
          </a:xfrm>
        </p:spPr>
        <p:txBody>
          <a:bodyPr>
            <a:noAutofit/>
          </a:bodyPr>
          <a:lstStyle/>
          <a:p>
            <a:r>
              <a:rPr lang="ja-JP" altLang="en-US" sz="4400" b="1" dirty="0" smtClean="0"/>
              <a:t>提案</a:t>
            </a:r>
            <a:r>
              <a:rPr lang="ja-JP" altLang="en-US" sz="4400" b="1" dirty="0"/>
              <a:t>システム</a:t>
            </a:r>
            <a:r>
              <a:rPr lang="ja-JP" altLang="en-US" sz="4400" b="1" dirty="0" smtClean="0"/>
              <a:t>　</a:t>
            </a:r>
            <a:r>
              <a:rPr lang="en-US" altLang="ja-JP" sz="4400" b="1" dirty="0" smtClean="0"/>
              <a:t>‐</a:t>
            </a:r>
            <a:r>
              <a:rPr lang="ja-JP" altLang="en-US" sz="4400" b="1" dirty="0" smtClean="0"/>
              <a:t>概要・利点</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08242" y="6448807"/>
            <a:ext cx="984019" cy="365125"/>
          </a:xfrm>
        </p:spPr>
        <p:txBody>
          <a:bodyPr/>
          <a:lstStyle/>
          <a:p>
            <a:fld id="{945D6251-11C6-4352-AC0D-B710D9D38B8A}" type="slidenum">
              <a:rPr lang="ja-JP" altLang="en-US" smtClean="0"/>
              <a:t>7</a:t>
            </a:fld>
            <a:endParaRPr lang="ja-JP" altLang="en-US" dirty="0"/>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693" y="3640129"/>
            <a:ext cx="603339" cy="548662"/>
          </a:xfrm>
          <a:prstGeom prst="rect">
            <a:avLst/>
          </a:prstGeom>
        </p:spPr>
      </p:pic>
      <p:sp>
        <p:nvSpPr>
          <p:cNvPr id="6" name="テキスト ボックス 5"/>
          <p:cNvSpPr txBox="1"/>
          <p:nvPr/>
        </p:nvSpPr>
        <p:spPr>
          <a:xfrm>
            <a:off x="4550355" y="4200800"/>
            <a:ext cx="1491768" cy="461665"/>
          </a:xfrm>
          <a:prstGeom prst="rect">
            <a:avLst/>
          </a:prstGeom>
          <a:noFill/>
        </p:spPr>
        <p:txBody>
          <a:bodyPr wrap="square" rtlCol="0">
            <a:spAutoFit/>
          </a:bodyPr>
          <a:lstStyle/>
          <a:p>
            <a:r>
              <a:rPr kumimoji="1" lang="ja-JP" altLang="en-US" sz="1200" dirty="0" smtClean="0"/>
              <a:t>英語リスニングに　　　　　　苦手意識がある人</a:t>
            </a:r>
            <a:endParaRPr kumimoji="1" lang="ja-JP" altLang="en-US" sz="1200" dirty="0"/>
          </a:p>
        </p:txBody>
      </p:sp>
      <p:sp>
        <p:nvSpPr>
          <p:cNvPr id="14" name="円形吹き出し 13"/>
          <p:cNvSpPr/>
          <p:nvPr/>
        </p:nvSpPr>
        <p:spPr>
          <a:xfrm>
            <a:off x="2952141" y="3482983"/>
            <a:ext cx="1778090" cy="587226"/>
          </a:xfrm>
          <a:prstGeom prst="wedgeEllipseCallout">
            <a:avLst>
              <a:gd name="adj1" fmla="val 56856"/>
              <a:gd name="adj2" fmla="val 15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rgbClr val="FF0000"/>
                </a:solidFill>
              </a:rPr>
              <a:t>聞き取れる！　楽しい！</a:t>
            </a:r>
            <a:endParaRPr kumimoji="1" lang="ja-JP" altLang="en-US" sz="1400" dirty="0">
              <a:solidFill>
                <a:srgbClr val="FF0000"/>
              </a:solidFill>
            </a:endParaRPr>
          </a:p>
        </p:txBody>
      </p:sp>
      <p:sp>
        <p:nvSpPr>
          <p:cNvPr id="18" name="テキスト ボックス 17"/>
          <p:cNvSpPr txBox="1"/>
          <p:nvPr/>
        </p:nvSpPr>
        <p:spPr>
          <a:xfrm>
            <a:off x="6685956" y="3640129"/>
            <a:ext cx="2029878" cy="523220"/>
          </a:xfrm>
          <a:prstGeom prst="rect">
            <a:avLst/>
          </a:prstGeom>
          <a:noFill/>
        </p:spPr>
        <p:txBody>
          <a:bodyPr wrap="square" rtlCol="0">
            <a:spAutoFit/>
          </a:bodyPr>
          <a:lstStyle/>
          <a:p>
            <a:r>
              <a:rPr lang="ja-JP" altLang="en-US" sz="1400" b="1" dirty="0" smtClean="0"/>
              <a:t>聞き取りやすい地域の　　音声から順に学習</a:t>
            </a:r>
            <a:endParaRPr kumimoji="1" lang="en-US" altLang="ja-JP" sz="1400" b="1" dirty="0" smtClean="0"/>
          </a:p>
        </p:txBody>
      </p:sp>
      <p:sp>
        <p:nvSpPr>
          <p:cNvPr id="23" name="テキスト ボックス 22"/>
          <p:cNvSpPr txBox="1"/>
          <p:nvPr/>
        </p:nvSpPr>
        <p:spPr>
          <a:xfrm>
            <a:off x="435282" y="1825162"/>
            <a:ext cx="8421339" cy="707886"/>
          </a:xfrm>
          <a:prstGeom prst="rect">
            <a:avLst/>
          </a:prstGeom>
          <a:noFill/>
          <a:ln>
            <a:solidFill>
              <a:schemeClr val="accent1"/>
            </a:solidFill>
          </a:ln>
        </p:spPr>
        <p:txBody>
          <a:bodyPr wrap="square" rtlCol="0">
            <a:spAutoFit/>
          </a:bodyPr>
          <a:lstStyle/>
          <a:p>
            <a:r>
              <a:rPr lang="ja-JP" altLang="en-US" sz="2000" dirty="0">
                <a:solidFill>
                  <a:srgbClr val="FF0000"/>
                </a:solidFill>
              </a:rPr>
              <a:t>学習者</a:t>
            </a:r>
            <a:r>
              <a:rPr lang="ja-JP" altLang="en-US" sz="2000" dirty="0" smtClean="0">
                <a:solidFill>
                  <a:srgbClr val="FF0000"/>
                </a:solidFill>
              </a:rPr>
              <a:t>によって異なる「地域発音英語の聞き取りやすさ」を算出し，</a:t>
            </a:r>
            <a:r>
              <a:rPr lang="ja-JP" altLang="en-US" sz="2000" dirty="0">
                <a:solidFill>
                  <a:srgbClr val="FF0000"/>
                </a:solidFill>
              </a:rPr>
              <a:t>　</a:t>
            </a:r>
            <a:r>
              <a:rPr lang="ja-JP" altLang="en-US" sz="2000" dirty="0" smtClean="0">
                <a:solidFill>
                  <a:srgbClr val="FF0000"/>
                </a:solidFill>
              </a:rPr>
              <a:t>　算出結果を用いて学習者に適した順番の音声で学習す</a:t>
            </a:r>
            <a:r>
              <a:rPr lang="ja-JP" altLang="en-US" sz="2000" dirty="0">
                <a:solidFill>
                  <a:srgbClr val="FF0000"/>
                </a:solidFill>
              </a:rPr>
              <a:t>る</a:t>
            </a:r>
            <a:r>
              <a:rPr lang="ja-JP" altLang="en-US" sz="2000" dirty="0" smtClean="0">
                <a:solidFill>
                  <a:srgbClr val="FF0000"/>
                </a:solidFill>
              </a:rPr>
              <a:t>システムを提案</a:t>
            </a:r>
            <a:r>
              <a:rPr lang="ja-JP" altLang="en-US" sz="2000" b="1" dirty="0" smtClean="0">
                <a:solidFill>
                  <a:srgbClr val="FF0000"/>
                </a:solidFill>
              </a:rPr>
              <a:t>．</a:t>
            </a:r>
            <a:endParaRPr lang="en-US" altLang="ja-JP" sz="2000" b="1" dirty="0">
              <a:solidFill>
                <a:srgbClr val="FF0000"/>
              </a:solidFill>
            </a:endParaRPr>
          </a:p>
        </p:txBody>
      </p:sp>
      <p:sp>
        <p:nvSpPr>
          <p:cNvPr id="24" name="テキスト ボックス 23"/>
          <p:cNvSpPr txBox="1"/>
          <p:nvPr/>
        </p:nvSpPr>
        <p:spPr>
          <a:xfrm>
            <a:off x="3019864" y="3012213"/>
            <a:ext cx="2039816" cy="338554"/>
          </a:xfrm>
          <a:prstGeom prst="rect">
            <a:avLst/>
          </a:prstGeom>
          <a:noFill/>
          <a:ln>
            <a:solidFill>
              <a:schemeClr val="accent1"/>
            </a:solidFill>
          </a:ln>
        </p:spPr>
        <p:txBody>
          <a:bodyPr wrap="square" rtlCol="0">
            <a:spAutoFit/>
          </a:bodyPr>
          <a:lstStyle/>
          <a:p>
            <a:r>
              <a:rPr kumimoji="1" lang="en-US" altLang="ja-JP" sz="1600" b="1" dirty="0" smtClean="0"/>
              <a:t>1.</a:t>
            </a:r>
            <a:r>
              <a:rPr lang="ja-JP" altLang="en-US" sz="1600" b="1" dirty="0" smtClean="0"/>
              <a:t>学習意識の改善＊</a:t>
            </a:r>
            <a:endParaRPr kumimoji="1" lang="ja-JP" altLang="en-US" sz="1600" b="1" dirty="0"/>
          </a:p>
        </p:txBody>
      </p:sp>
      <p:sp>
        <p:nvSpPr>
          <p:cNvPr id="3" name="下矢印 2"/>
          <p:cNvSpPr/>
          <p:nvPr/>
        </p:nvSpPr>
        <p:spPr>
          <a:xfrm>
            <a:off x="3894112" y="2627237"/>
            <a:ext cx="562299" cy="318868"/>
          </a:xfrm>
          <a:prstGeom prst="downArrow">
            <a:avLst>
              <a:gd name="adj1" fmla="val 50000"/>
              <a:gd name="adj2" fmla="val 53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3434343" y="6074507"/>
            <a:ext cx="2116257" cy="283066"/>
          </a:xfrm>
          <a:prstGeom prst="rect">
            <a:avLst/>
          </a:prstGeom>
          <a:noFill/>
        </p:spPr>
        <p:txBody>
          <a:bodyPr wrap="square" rtlCol="0">
            <a:spAutoFit/>
          </a:bodyPr>
          <a:lstStyle/>
          <a:p>
            <a:r>
              <a:rPr kumimoji="1" lang="en-US" altLang="ja-JP" sz="1200" dirty="0" smtClean="0"/>
              <a:t>Figure3 </a:t>
            </a:r>
            <a:r>
              <a:rPr lang="ja-JP" altLang="en-US" sz="1200" dirty="0" smtClean="0"/>
              <a:t> 提案</a:t>
            </a:r>
            <a:r>
              <a:rPr lang="ja-JP" altLang="en-US" sz="1200" dirty="0"/>
              <a:t>システム</a:t>
            </a:r>
            <a:r>
              <a:rPr lang="ja-JP" altLang="en-US" sz="1200" dirty="0" smtClean="0"/>
              <a:t>の利点</a:t>
            </a:r>
            <a:endParaRPr kumimoji="1" lang="ja-JP" altLang="en-US" sz="1200" dirty="0"/>
          </a:p>
        </p:txBody>
      </p:sp>
      <p:sp>
        <p:nvSpPr>
          <p:cNvPr id="7" name="直方体 6"/>
          <p:cNvSpPr/>
          <p:nvPr/>
        </p:nvSpPr>
        <p:spPr>
          <a:xfrm>
            <a:off x="7758745" y="4348630"/>
            <a:ext cx="1252587" cy="749834"/>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提案システム</a:t>
            </a:r>
            <a:endParaRPr kumimoji="1" lang="ja-JP" altLang="en-US" sz="1400" dirty="0">
              <a:solidFill>
                <a:schemeClr val="tx1"/>
              </a:solidFill>
            </a:endParaRPr>
          </a:p>
        </p:txBody>
      </p:sp>
      <p:sp>
        <p:nvSpPr>
          <p:cNvPr id="19" name="テキスト ボックス 18"/>
          <p:cNvSpPr txBox="1"/>
          <p:nvPr/>
        </p:nvSpPr>
        <p:spPr>
          <a:xfrm>
            <a:off x="2943286" y="4671259"/>
            <a:ext cx="1994490" cy="338554"/>
          </a:xfrm>
          <a:prstGeom prst="rect">
            <a:avLst/>
          </a:prstGeom>
          <a:noFill/>
          <a:ln>
            <a:solidFill>
              <a:schemeClr val="accent1"/>
            </a:solidFill>
          </a:ln>
        </p:spPr>
        <p:txBody>
          <a:bodyPr wrap="square" rtlCol="0">
            <a:spAutoFit/>
          </a:bodyPr>
          <a:lstStyle/>
          <a:p>
            <a:r>
              <a:rPr kumimoji="1" lang="en-US" altLang="ja-JP" sz="1600" b="1" dirty="0" smtClean="0"/>
              <a:t>2.</a:t>
            </a:r>
            <a:r>
              <a:rPr kumimoji="1" lang="ja-JP" altLang="en-US" sz="1600" b="1" dirty="0" smtClean="0"/>
              <a:t>学習継続率の</a:t>
            </a:r>
            <a:r>
              <a:rPr lang="ja-JP" altLang="en-US" sz="1600" b="1" dirty="0"/>
              <a:t>向上</a:t>
            </a:r>
            <a:endParaRPr kumimoji="1" lang="ja-JP" altLang="en-US" sz="1600" b="1" dirty="0"/>
          </a:p>
        </p:txBody>
      </p:sp>
      <p:sp>
        <p:nvSpPr>
          <p:cNvPr id="22" name="円形吹き出し 21"/>
          <p:cNvSpPr/>
          <p:nvPr/>
        </p:nvSpPr>
        <p:spPr>
          <a:xfrm>
            <a:off x="2983756" y="5125955"/>
            <a:ext cx="1662196" cy="585083"/>
          </a:xfrm>
          <a:prstGeom prst="wedgeEllipseCallout">
            <a:avLst>
              <a:gd name="adj1" fmla="val 56784"/>
              <a:gd name="adj2" fmla="val -298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rgbClr val="FF0000"/>
                </a:solidFill>
              </a:rPr>
              <a:t>これなら　続けられる</a:t>
            </a:r>
            <a:endParaRPr kumimoji="1" lang="ja-JP" altLang="en-US" sz="1400" dirty="0">
              <a:solidFill>
                <a:srgbClr val="FF0000"/>
              </a:solidFill>
            </a:endParaRPr>
          </a:p>
        </p:txBody>
      </p:sp>
      <p:pic>
        <p:nvPicPr>
          <p:cNvPr id="2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76" y="4992780"/>
            <a:ext cx="603339" cy="548662"/>
          </a:xfrm>
          <a:prstGeom prst="rect">
            <a:avLst/>
          </a:prstGeom>
        </p:spPr>
      </p:pic>
      <p:sp>
        <p:nvSpPr>
          <p:cNvPr id="30" name="テキスト ボックス 29"/>
          <p:cNvSpPr txBox="1"/>
          <p:nvPr/>
        </p:nvSpPr>
        <p:spPr>
          <a:xfrm>
            <a:off x="4637852" y="5561423"/>
            <a:ext cx="1491768" cy="461665"/>
          </a:xfrm>
          <a:prstGeom prst="rect">
            <a:avLst/>
          </a:prstGeom>
          <a:noFill/>
        </p:spPr>
        <p:txBody>
          <a:bodyPr wrap="square" rtlCol="0">
            <a:spAutoFit/>
          </a:bodyPr>
          <a:lstStyle/>
          <a:p>
            <a:r>
              <a:rPr kumimoji="1" lang="ja-JP" altLang="en-US" sz="1200" dirty="0" smtClean="0"/>
              <a:t>英語リスニングに　　　　　　苦手意識がある人</a:t>
            </a:r>
            <a:endParaRPr kumimoji="1" lang="ja-JP" altLang="en-US" sz="1200" dirty="0"/>
          </a:p>
        </p:txBody>
      </p:sp>
      <p:sp>
        <p:nvSpPr>
          <p:cNvPr id="8" name="左矢印 7"/>
          <p:cNvSpPr/>
          <p:nvPr/>
        </p:nvSpPr>
        <p:spPr>
          <a:xfrm>
            <a:off x="6854424" y="4370928"/>
            <a:ext cx="536061" cy="583073"/>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カーブ矢印 8"/>
          <p:cNvSpPr/>
          <p:nvPr/>
        </p:nvSpPr>
        <p:spPr>
          <a:xfrm flipH="1">
            <a:off x="5837365" y="3845532"/>
            <a:ext cx="492258" cy="1651453"/>
          </a:xfrm>
          <a:prstGeom prst="curvedRightArrow">
            <a:avLst>
              <a:gd name="adj1" fmla="val 40233"/>
              <a:gd name="adj2" fmla="val 78804"/>
              <a:gd name="adj3" fmla="val 34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上カーブ矢印 9"/>
          <p:cNvSpPr/>
          <p:nvPr/>
        </p:nvSpPr>
        <p:spPr>
          <a:xfrm flipH="1">
            <a:off x="1391235" y="5892650"/>
            <a:ext cx="1592521" cy="38836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テキスト ボックス 30"/>
          <p:cNvSpPr txBox="1"/>
          <p:nvPr/>
        </p:nvSpPr>
        <p:spPr>
          <a:xfrm>
            <a:off x="95734" y="3424873"/>
            <a:ext cx="2427658" cy="338554"/>
          </a:xfrm>
          <a:prstGeom prst="rect">
            <a:avLst/>
          </a:prstGeom>
          <a:noFill/>
          <a:ln>
            <a:solidFill>
              <a:schemeClr val="accent1"/>
            </a:solidFill>
          </a:ln>
        </p:spPr>
        <p:txBody>
          <a:bodyPr wrap="square" rtlCol="0">
            <a:spAutoFit/>
          </a:bodyPr>
          <a:lstStyle/>
          <a:p>
            <a:r>
              <a:rPr lang="en-US" altLang="ja-JP" sz="1600" b="1" dirty="0" smtClean="0"/>
              <a:t>3.</a:t>
            </a:r>
            <a:r>
              <a:rPr lang="ja-JP" altLang="en-US" sz="1600" b="1" dirty="0" smtClean="0"/>
              <a:t>リスニング能力</a:t>
            </a:r>
            <a:r>
              <a:rPr kumimoji="1" lang="ja-JP" altLang="en-US" sz="1600" b="1" dirty="0" smtClean="0"/>
              <a:t>の</a:t>
            </a:r>
            <a:r>
              <a:rPr lang="ja-JP" altLang="en-US" sz="1600" b="1" dirty="0"/>
              <a:t>向上</a:t>
            </a:r>
            <a:endParaRPr kumimoji="1" lang="ja-JP" altLang="en-US" sz="1600" b="1" dirty="0"/>
          </a:p>
        </p:txBody>
      </p:sp>
      <p:pic>
        <p:nvPicPr>
          <p:cNvPr id="34"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682" y="4625765"/>
            <a:ext cx="603339" cy="548662"/>
          </a:xfrm>
          <a:prstGeom prst="rect">
            <a:avLst/>
          </a:prstGeom>
        </p:spPr>
      </p:pic>
      <p:sp>
        <p:nvSpPr>
          <p:cNvPr id="35" name="テキスト ボックス 34"/>
          <p:cNvSpPr txBox="1"/>
          <p:nvPr/>
        </p:nvSpPr>
        <p:spPr>
          <a:xfrm>
            <a:off x="901194" y="5302706"/>
            <a:ext cx="1491768" cy="461665"/>
          </a:xfrm>
          <a:prstGeom prst="rect">
            <a:avLst/>
          </a:prstGeom>
          <a:noFill/>
        </p:spPr>
        <p:txBody>
          <a:bodyPr wrap="square" rtlCol="0">
            <a:spAutoFit/>
          </a:bodyPr>
          <a:lstStyle/>
          <a:p>
            <a:r>
              <a:rPr kumimoji="1" lang="ja-JP" altLang="en-US" sz="1200" dirty="0" smtClean="0"/>
              <a:t>英語リスニングに　　　　　　苦手意識がある人</a:t>
            </a:r>
            <a:endParaRPr kumimoji="1" lang="ja-JP" altLang="en-US" sz="1200" dirty="0"/>
          </a:p>
        </p:txBody>
      </p:sp>
      <p:sp>
        <p:nvSpPr>
          <p:cNvPr id="36" name="上カーブ矢印 35"/>
          <p:cNvSpPr/>
          <p:nvPr/>
        </p:nvSpPr>
        <p:spPr>
          <a:xfrm rot="10800000" flipH="1">
            <a:off x="1141485" y="2633386"/>
            <a:ext cx="1586719" cy="376826"/>
          </a:xfrm>
          <a:prstGeom prst="curvedUpArrow">
            <a:avLst>
              <a:gd name="adj1" fmla="val 29198"/>
              <a:gd name="adj2" fmla="val 58080"/>
              <a:gd name="adj3" fmla="val 335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1" name="図 10"/>
          <p:cNvPicPr>
            <a:picLocks noChangeAspect="1"/>
          </p:cNvPicPr>
          <p:nvPr/>
        </p:nvPicPr>
        <p:blipFill rotWithShape="1">
          <a:blip r:embed="rId4">
            <a:extLst>
              <a:ext uri="{28A0092B-C50C-407E-A947-70E740481C1C}">
                <a14:useLocalDpi xmlns:a14="http://schemas.microsoft.com/office/drawing/2010/main" val="0"/>
              </a:ext>
            </a:extLst>
          </a:blip>
          <a:srcRect l="3094" t="2245" r="4159" b="1966"/>
          <a:stretch/>
        </p:blipFill>
        <p:spPr>
          <a:xfrm>
            <a:off x="1662199" y="4639209"/>
            <a:ext cx="545292" cy="563159"/>
          </a:xfrm>
          <a:prstGeom prst="rect">
            <a:avLst/>
          </a:prstGeom>
        </p:spPr>
      </p:pic>
      <p:sp>
        <p:nvSpPr>
          <p:cNvPr id="38" name="円形吹き出し 37"/>
          <p:cNvSpPr/>
          <p:nvPr/>
        </p:nvSpPr>
        <p:spPr>
          <a:xfrm>
            <a:off x="63980" y="3899919"/>
            <a:ext cx="1787782" cy="585083"/>
          </a:xfrm>
          <a:prstGeom prst="wedgeEllipseCallout">
            <a:avLst>
              <a:gd name="adj1" fmla="val 30914"/>
              <a:gd name="adj2" fmla="val 633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rgbClr val="FF0000"/>
                </a:solidFill>
              </a:rPr>
              <a:t>テスト</a:t>
            </a:r>
            <a:r>
              <a:rPr lang="ja-JP" altLang="en-US" sz="1400" dirty="0" smtClean="0">
                <a:solidFill>
                  <a:srgbClr val="FF0000"/>
                </a:solidFill>
              </a:rPr>
              <a:t>の点が上がった！</a:t>
            </a:r>
            <a:endParaRPr lang="en-US" altLang="ja-JP" sz="1400" dirty="0" smtClean="0">
              <a:solidFill>
                <a:srgbClr val="FF0000"/>
              </a:solidFill>
            </a:endParaRPr>
          </a:p>
        </p:txBody>
      </p:sp>
      <p:sp>
        <p:nvSpPr>
          <p:cNvPr id="26" name="テキスト ボックス 25"/>
          <p:cNvSpPr txBox="1"/>
          <p:nvPr/>
        </p:nvSpPr>
        <p:spPr>
          <a:xfrm>
            <a:off x="5550600" y="2844162"/>
            <a:ext cx="3247393" cy="523220"/>
          </a:xfrm>
          <a:prstGeom prst="rect">
            <a:avLst/>
          </a:prstGeom>
          <a:noFill/>
        </p:spPr>
        <p:txBody>
          <a:bodyPr wrap="square" rtlCol="0">
            <a:spAutoFit/>
          </a:bodyPr>
          <a:lstStyle/>
          <a:p>
            <a:r>
              <a:rPr kumimoji="1" lang="en-US" altLang="ja-JP" sz="1400" dirty="0" smtClean="0"/>
              <a:t>*</a:t>
            </a:r>
            <a:r>
              <a:rPr kumimoji="1" lang="ja-JP" altLang="en-US" sz="1400" dirty="0" smtClean="0"/>
              <a:t>学習意識の改善</a:t>
            </a:r>
            <a:endParaRPr kumimoji="1" lang="en-US" altLang="ja-JP" sz="1400" dirty="0" smtClean="0"/>
          </a:p>
          <a:p>
            <a:r>
              <a:rPr lang="ja-JP" altLang="en-US" sz="1400" dirty="0" smtClean="0"/>
              <a:t>→苦手意識の緩和・学習への動機付け</a:t>
            </a:r>
            <a:endParaRPr lang="en-US" altLang="ja-JP" sz="1400" dirty="0" smtClean="0"/>
          </a:p>
        </p:txBody>
      </p:sp>
    </p:spTree>
    <p:extLst>
      <p:ext uri="{BB962C8B-B14F-4D97-AF65-F5344CB8AC3E}">
        <p14:creationId xmlns:p14="http://schemas.microsoft.com/office/powerpoint/2010/main" val="1819779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7663" y="1006827"/>
            <a:ext cx="6845390" cy="697596"/>
          </a:xfrm>
        </p:spPr>
        <p:txBody>
          <a:bodyPr>
            <a:noAutofit/>
          </a:bodyPr>
          <a:lstStyle/>
          <a:p>
            <a:r>
              <a:rPr lang="ja-JP" altLang="en-US" sz="4400" b="1" dirty="0" smtClean="0"/>
              <a:t>提案システム　　</a:t>
            </a:r>
            <a:r>
              <a:rPr lang="en-US" altLang="ja-JP" sz="4400" b="1" dirty="0" smtClean="0"/>
              <a:t>‐</a:t>
            </a:r>
            <a:r>
              <a:rPr lang="ja-JP" altLang="en-US" sz="4400" b="1" dirty="0" smtClean="0"/>
              <a:t>概要図</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22578" y="6436102"/>
            <a:ext cx="984019" cy="365125"/>
          </a:xfrm>
        </p:spPr>
        <p:txBody>
          <a:bodyPr/>
          <a:lstStyle/>
          <a:p>
            <a:fld id="{0EA5BA5C-CDE7-497D-9261-6A40424EDE0C}" type="slidenum">
              <a:rPr kumimoji="1" lang="ja-JP" altLang="en-US" smtClean="0"/>
              <a:t>8</a:t>
            </a:fld>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083" y="2036978"/>
            <a:ext cx="747417" cy="734409"/>
          </a:xfrm>
          <a:prstGeom prst="rect">
            <a:avLst/>
          </a:prstGeom>
        </p:spPr>
      </p:pic>
      <p:sp>
        <p:nvSpPr>
          <p:cNvPr id="23" name="円柱 22"/>
          <p:cNvSpPr/>
          <p:nvPr/>
        </p:nvSpPr>
        <p:spPr>
          <a:xfrm>
            <a:off x="5869631" y="5023669"/>
            <a:ext cx="1395372" cy="766996"/>
          </a:xfrm>
          <a:prstGeom prst="can">
            <a:avLst>
              <a:gd name="adj" fmla="val 2675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問題</a:t>
            </a:r>
            <a:r>
              <a:rPr lang="en-US" altLang="ja-JP" sz="1400" dirty="0" smtClean="0">
                <a:solidFill>
                  <a:schemeClr val="tx1"/>
                </a:solidFill>
              </a:rPr>
              <a:t>DB</a:t>
            </a:r>
            <a:endParaRPr lang="ja-JP" altLang="en-US" sz="1400" dirty="0">
              <a:solidFill>
                <a:schemeClr val="tx1"/>
              </a:solidFill>
            </a:endParaRPr>
          </a:p>
        </p:txBody>
      </p:sp>
      <p:sp>
        <p:nvSpPr>
          <p:cNvPr id="36" name="テキスト ボックス 35"/>
          <p:cNvSpPr txBox="1"/>
          <p:nvPr/>
        </p:nvSpPr>
        <p:spPr>
          <a:xfrm>
            <a:off x="4728624" y="2189993"/>
            <a:ext cx="1392872" cy="318486"/>
          </a:xfrm>
          <a:prstGeom prst="rect">
            <a:avLst/>
          </a:prstGeom>
          <a:noFill/>
        </p:spPr>
        <p:txBody>
          <a:bodyPr wrap="square" rtlCol="0">
            <a:spAutoFit/>
          </a:bodyPr>
          <a:lstStyle/>
          <a:p>
            <a:r>
              <a:rPr lang="ja-JP" altLang="en-US" sz="1400" dirty="0" smtClean="0"/>
              <a:t>解答の送信</a:t>
            </a:r>
            <a:endParaRPr kumimoji="1" lang="en-US" altLang="ja-JP" sz="1400" dirty="0" smtClean="0"/>
          </a:p>
        </p:txBody>
      </p:sp>
      <p:sp>
        <p:nvSpPr>
          <p:cNvPr id="43" name="円柱 42"/>
          <p:cNvSpPr/>
          <p:nvPr/>
        </p:nvSpPr>
        <p:spPr>
          <a:xfrm>
            <a:off x="5918641" y="4058438"/>
            <a:ext cx="1395372" cy="714780"/>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smtClean="0">
                <a:solidFill>
                  <a:schemeClr val="tx1"/>
                </a:solidFill>
              </a:rPr>
              <a:t>学習履歴</a:t>
            </a:r>
            <a:r>
              <a:rPr lang="en-US" altLang="ja-JP" sz="1350" dirty="0" smtClean="0">
                <a:solidFill>
                  <a:schemeClr val="tx1"/>
                </a:solidFill>
              </a:rPr>
              <a:t>DB</a:t>
            </a:r>
            <a:endParaRPr lang="en-US" altLang="ja-JP" sz="1350" b="1" dirty="0" smtClean="0">
              <a:solidFill>
                <a:schemeClr val="tx1"/>
              </a:solidFill>
            </a:endParaRPr>
          </a:p>
        </p:txBody>
      </p:sp>
      <p:sp>
        <p:nvSpPr>
          <p:cNvPr id="45" name="テキスト ボックス 44"/>
          <p:cNvSpPr txBox="1"/>
          <p:nvPr/>
        </p:nvSpPr>
        <p:spPr>
          <a:xfrm>
            <a:off x="1488083" y="2828741"/>
            <a:ext cx="809505" cy="318486"/>
          </a:xfrm>
          <a:prstGeom prst="rect">
            <a:avLst/>
          </a:prstGeom>
          <a:noFill/>
        </p:spPr>
        <p:txBody>
          <a:bodyPr wrap="square" rtlCol="0">
            <a:spAutoFit/>
          </a:bodyPr>
          <a:lstStyle/>
          <a:p>
            <a:r>
              <a:rPr lang="ja-JP" altLang="en-US" sz="1400" dirty="0" smtClean="0"/>
              <a:t>学習者</a:t>
            </a:r>
            <a:endParaRPr lang="en-US" altLang="ja-JP" sz="1400" dirty="0" smtClean="0"/>
          </a:p>
        </p:txBody>
      </p:sp>
      <p:sp>
        <p:nvSpPr>
          <p:cNvPr id="57" name="右矢印 56"/>
          <p:cNvSpPr/>
          <p:nvPr/>
        </p:nvSpPr>
        <p:spPr>
          <a:xfrm rot="16200000">
            <a:off x="1703958" y="3169544"/>
            <a:ext cx="377756" cy="321969"/>
          </a:xfrm>
          <a:prstGeom prst="rightArrow">
            <a:avLst>
              <a:gd name="adj1" fmla="val 53803"/>
              <a:gd name="adj2" fmla="val 444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直方体 9"/>
          <p:cNvSpPr/>
          <p:nvPr/>
        </p:nvSpPr>
        <p:spPr>
          <a:xfrm>
            <a:off x="1044270" y="4231821"/>
            <a:ext cx="1791038" cy="59112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地域推薦</a:t>
            </a:r>
            <a:r>
              <a:rPr kumimoji="1" lang="ja-JP" altLang="en-US" sz="1600" dirty="0" smtClean="0">
                <a:solidFill>
                  <a:schemeClr val="tx1"/>
                </a:solidFill>
              </a:rPr>
              <a:t>機能</a:t>
            </a:r>
            <a:endParaRPr kumimoji="1" lang="ja-JP" altLang="en-US" sz="1600" dirty="0">
              <a:solidFill>
                <a:schemeClr val="tx1"/>
              </a:solidFill>
            </a:endParaRPr>
          </a:p>
        </p:txBody>
      </p:sp>
      <p:sp>
        <p:nvSpPr>
          <p:cNvPr id="12" name="直方体 11"/>
          <p:cNvSpPr/>
          <p:nvPr/>
        </p:nvSpPr>
        <p:spPr>
          <a:xfrm>
            <a:off x="5869631" y="2252949"/>
            <a:ext cx="1407010" cy="75816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rPr>
              <a:t>正答率算出機能</a:t>
            </a:r>
            <a:endParaRPr kumimoji="1" lang="ja-JP" altLang="en-US" sz="1400" dirty="0">
              <a:solidFill>
                <a:schemeClr val="tx1"/>
              </a:solidFill>
            </a:endParaRPr>
          </a:p>
        </p:txBody>
      </p:sp>
      <p:sp>
        <p:nvSpPr>
          <p:cNvPr id="56" name="右矢印 55"/>
          <p:cNvSpPr/>
          <p:nvPr/>
        </p:nvSpPr>
        <p:spPr>
          <a:xfrm rot="10800000">
            <a:off x="3985731" y="4287905"/>
            <a:ext cx="981650" cy="228674"/>
          </a:xfrm>
          <a:prstGeom prst="rightArrow">
            <a:avLst>
              <a:gd name="adj1" fmla="val 67721"/>
              <a:gd name="adj2" fmla="val 405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右矢印 59"/>
          <p:cNvSpPr/>
          <p:nvPr/>
        </p:nvSpPr>
        <p:spPr>
          <a:xfrm>
            <a:off x="4990567" y="2561655"/>
            <a:ext cx="567392" cy="205463"/>
          </a:xfrm>
          <a:prstGeom prst="rightArrow">
            <a:avLst>
              <a:gd name="adj1" fmla="val 67721"/>
              <a:gd name="adj2" fmla="val 478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右矢印 60"/>
          <p:cNvSpPr/>
          <p:nvPr/>
        </p:nvSpPr>
        <p:spPr>
          <a:xfrm rot="5400000">
            <a:off x="6146931" y="3474195"/>
            <a:ext cx="762937" cy="175855"/>
          </a:xfrm>
          <a:prstGeom prst="rightArrow">
            <a:avLst>
              <a:gd name="adj1" fmla="val 67721"/>
              <a:gd name="adj2" fmla="val 478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テキスト ボックス 61"/>
          <p:cNvSpPr txBox="1"/>
          <p:nvPr/>
        </p:nvSpPr>
        <p:spPr>
          <a:xfrm>
            <a:off x="4899067" y="3284767"/>
            <a:ext cx="1529422" cy="523220"/>
          </a:xfrm>
          <a:prstGeom prst="rect">
            <a:avLst/>
          </a:prstGeom>
          <a:noFill/>
        </p:spPr>
        <p:txBody>
          <a:bodyPr wrap="square" rtlCol="0">
            <a:spAutoFit/>
          </a:bodyPr>
          <a:lstStyle/>
          <a:p>
            <a:r>
              <a:rPr lang="ja-JP" altLang="en-US" sz="1400" dirty="0" smtClean="0"/>
              <a:t>集計結果と解答を格納</a:t>
            </a:r>
            <a:endParaRPr kumimoji="1" lang="en-US" altLang="ja-JP" sz="1400" dirty="0" smtClean="0"/>
          </a:p>
        </p:txBody>
      </p:sp>
      <p:sp>
        <p:nvSpPr>
          <p:cNvPr id="37" name="テキスト ボックス 36"/>
          <p:cNvSpPr txBox="1"/>
          <p:nvPr/>
        </p:nvSpPr>
        <p:spPr>
          <a:xfrm>
            <a:off x="1317079" y="3613016"/>
            <a:ext cx="1518229" cy="523220"/>
          </a:xfrm>
          <a:prstGeom prst="rect">
            <a:avLst/>
          </a:prstGeom>
          <a:noFill/>
        </p:spPr>
        <p:txBody>
          <a:bodyPr wrap="square" rtlCol="0">
            <a:spAutoFit/>
          </a:bodyPr>
          <a:lstStyle/>
          <a:p>
            <a:r>
              <a:rPr lang="ja-JP" altLang="en-US" sz="1400" dirty="0" smtClean="0"/>
              <a:t>推薦情報と共に問題選択を表示</a:t>
            </a:r>
            <a:endParaRPr kumimoji="1" lang="en-US" altLang="ja-JP" sz="1400" dirty="0" smtClean="0"/>
          </a:p>
        </p:txBody>
      </p:sp>
      <p:sp>
        <p:nvSpPr>
          <p:cNvPr id="48" name="テキスト ボックス 47"/>
          <p:cNvSpPr txBox="1"/>
          <p:nvPr/>
        </p:nvSpPr>
        <p:spPr>
          <a:xfrm>
            <a:off x="3718272" y="3954276"/>
            <a:ext cx="1678650" cy="307777"/>
          </a:xfrm>
          <a:prstGeom prst="rect">
            <a:avLst/>
          </a:prstGeom>
          <a:noFill/>
        </p:spPr>
        <p:txBody>
          <a:bodyPr wrap="square" rtlCol="0">
            <a:spAutoFit/>
          </a:bodyPr>
          <a:lstStyle/>
          <a:p>
            <a:r>
              <a:rPr kumimoji="1" lang="ja-JP" altLang="en-US" sz="1400" dirty="0" smtClean="0"/>
              <a:t>集計結果を送信</a:t>
            </a:r>
            <a:endParaRPr kumimoji="1" lang="en-US" altLang="ja-JP" sz="1400" dirty="0" smtClean="0"/>
          </a:p>
        </p:txBody>
      </p:sp>
      <p:sp>
        <p:nvSpPr>
          <p:cNvPr id="49" name="テキスト ボックス 48"/>
          <p:cNvSpPr txBox="1"/>
          <p:nvPr/>
        </p:nvSpPr>
        <p:spPr>
          <a:xfrm>
            <a:off x="4024898" y="4994215"/>
            <a:ext cx="903316" cy="318486"/>
          </a:xfrm>
          <a:prstGeom prst="rect">
            <a:avLst/>
          </a:prstGeom>
          <a:noFill/>
        </p:spPr>
        <p:txBody>
          <a:bodyPr wrap="square" rtlCol="0">
            <a:spAutoFit/>
          </a:bodyPr>
          <a:lstStyle/>
          <a:p>
            <a:r>
              <a:rPr lang="ja-JP" altLang="en-US" sz="1400" dirty="0" smtClean="0"/>
              <a:t>問題</a:t>
            </a:r>
            <a:r>
              <a:rPr lang="ja-JP" altLang="en-US" sz="1400" dirty="0"/>
              <a:t>表示</a:t>
            </a:r>
            <a:endParaRPr lang="en-US" altLang="ja-JP" sz="1400" dirty="0" smtClean="0"/>
          </a:p>
        </p:txBody>
      </p:sp>
      <p:sp>
        <p:nvSpPr>
          <p:cNvPr id="38" name="テキスト ボックス 37"/>
          <p:cNvSpPr txBox="1"/>
          <p:nvPr/>
        </p:nvSpPr>
        <p:spPr>
          <a:xfrm>
            <a:off x="2961207" y="5984443"/>
            <a:ext cx="3343199" cy="276999"/>
          </a:xfrm>
          <a:prstGeom prst="rect">
            <a:avLst/>
          </a:prstGeom>
          <a:noFill/>
        </p:spPr>
        <p:txBody>
          <a:bodyPr wrap="square" rtlCol="0">
            <a:spAutoFit/>
          </a:bodyPr>
          <a:lstStyle/>
          <a:p>
            <a:pPr algn="ctr"/>
            <a:r>
              <a:rPr kumimoji="1" lang="en-US" altLang="ja-JP" sz="1200" dirty="0" smtClean="0"/>
              <a:t>Figure4 </a:t>
            </a:r>
            <a:r>
              <a:rPr lang="ja-JP" altLang="en-US" sz="1200" dirty="0" smtClean="0"/>
              <a:t> 提案システムによる学習の概要図</a:t>
            </a:r>
            <a:endParaRPr kumimoji="1" lang="ja-JP" altLang="en-US" sz="1200" dirty="0"/>
          </a:p>
        </p:txBody>
      </p:sp>
      <p:sp>
        <p:nvSpPr>
          <p:cNvPr id="42" name="直方体 41"/>
          <p:cNvSpPr/>
          <p:nvPr/>
        </p:nvSpPr>
        <p:spPr>
          <a:xfrm>
            <a:off x="3338652" y="2322683"/>
            <a:ext cx="1294155" cy="68340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穴埋め問題生成</a:t>
            </a:r>
            <a:r>
              <a:rPr kumimoji="1" lang="ja-JP" altLang="en-US" sz="1400" dirty="0" smtClean="0">
                <a:solidFill>
                  <a:schemeClr val="tx1"/>
                </a:solidFill>
              </a:rPr>
              <a:t>機能</a:t>
            </a:r>
            <a:endParaRPr kumimoji="1" lang="ja-JP" altLang="en-US" sz="1400" dirty="0">
              <a:solidFill>
                <a:schemeClr val="tx1"/>
              </a:solidFill>
            </a:endParaRPr>
          </a:p>
        </p:txBody>
      </p:sp>
      <p:sp>
        <p:nvSpPr>
          <p:cNvPr id="13" name="屈折矢印 12"/>
          <p:cNvSpPr/>
          <p:nvPr/>
        </p:nvSpPr>
        <p:spPr>
          <a:xfrm flipH="1">
            <a:off x="1731851" y="5005477"/>
            <a:ext cx="3425364" cy="55861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2329716" y="2183521"/>
            <a:ext cx="903316" cy="318486"/>
          </a:xfrm>
          <a:prstGeom prst="rect">
            <a:avLst/>
          </a:prstGeom>
          <a:noFill/>
        </p:spPr>
        <p:txBody>
          <a:bodyPr wrap="square" rtlCol="0">
            <a:spAutoFit/>
          </a:bodyPr>
          <a:lstStyle/>
          <a:p>
            <a:r>
              <a:rPr lang="ja-JP" altLang="en-US" sz="1400" dirty="0" smtClean="0"/>
              <a:t>問題選択</a:t>
            </a:r>
            <a:endParaRPr lang="en-US" altLang="ja-JP" sz="1400" dirty="0" smtClean="0"/>
          </a:p>
        </p:txBody>
      </p:sp>
      <p:sp>
        <p:nvSpPr>
          <p:cNvPr id="29" name="右矢印 28"/>
          <p:cNvSpPr/>
          <p:nvPr/>
        </p:nvSpPr>
        <p:spPr>
          <a:xfrm>
            <a:off x="2573238" y="2537845"/>
            <a:ext cx="464968" cy="205717"/>
          </a:xfrm>
          <a:prstGeom prst="rightArrow">
            <a:avLst>
              <a:gd name="adj1" fmla="val 67721"/>
              <a:gd name="adj2" fmla="val 478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53412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3171" y="845545"/>
            <a:ext cx="8569905" cy="864525"/>
          </a:xfrm>
        </p:spPr>
        <p:txBody>
          <a:bodyPr>
            <a:normAutofit/>
          </a:bodyPr>
          <a:lstStyle/>
          <a:p>
            <a:r>
              <a:rPr kumimoji="1" lang="ja-JP" altLang="en-US" sz="4400" b="1" dirty="0" smtClean="0"/>
              <a:t>提案</a:t>
            </a:r>
            <a:r>
              <a:rPr lang="ja-JP" altLang="en-US" sz="4400" b="1" dirty="0"/>
              <a:t>システム</a:t>
            </a:r>
            <a:r>
              <a:rPr kumimoji="1" lang="ja-JP" altLang="en-US" sz="4400" b="1" dirty="0" smtClean="0"/>
              <a:t>　</a:t>
            </a:r>
            <a:r>
              <a:rPr kumimoji="1" lang="en-US" altLang="ja-JP" sz="4400" b="1" dirty="0" smtClean="0"/>
              <a:t>‐</a:t>
            </a:r>
            <a:r>
              <a:rPr lang="ja-JP" altLang="en-US" sz="4400" b="1" dirty="0" smtClean="0"/>
              <a:t>正答</a:t>
            </a:r>
            <a:r>
              <a:rPr lang="ja-JP" altLang="en-US" sz="4400" b="1" dirty="0"/>
              <a:t>率</a:t>
            </a:r>
            <a:r>
              <a:rPr kumimoji="1" lang="ja-JP" altLang="en-US" sz="4400" b="1" dirty="0" smtClean="0"/>
              <a:t>算出</a:t>
            </a:r>
            <a:r>
              <a:rPr kumimoji="1"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5AE55193-C5F3-4E01-B166-5EB7626496AA}" type="slidenum">
              <a:rPr lang="ja-JP" altLang="en-US" smtClean="0"/>
              <a:t>9</a:t>
            </a:fld>
            <a:endParaRPr lang="ja-JP" altLang="en-US" dirty="0"/>
          </a:p>
        </p:txBody>
      </p:sp>
      <p:sp>
        <p:nvSpPr>
          <p:cNvPr id="5" name="テキスト ボックス 4"/>
          <p:cNvSpPr txBox="1"/>
          <p:nvPr/>
        </p:nvSpPr>
        <p:spPr>
          <a:xfrm>
            <a:off x="443319" y="1739827"/>
            <a:ext cx="4443747" cy="584775"/>
          </a:xfrm>
          <a:prstGeom prst="rect">
            <a:avLst/>
          </a:prstGeom>
          <a:noFill/>
        </p:spPr>
        <p:txBody>
          <a:bodyPr wrap="square" rtlCol="0">
            <a:spAutoFit/>
          </a:bodyPr>
          <a:lstStyle/>
          <a:p>
            <a:r>
              <a:rPr kumimoji="1" lang="en-US" altLang="ja-JP" sz="1400" dirty="0" smtClean="0"/>
              <a:t>Step</a:t>
            </a:r>
            <a:r>
              <a:rPr lang="en-US" altLang="ja-JP" sz="1400" dirty="0" smtClean="0"/>
              <a:t>1</a:t>
            </a:r>
            <a:endParaRPr kumimoji="1" lang="ja-JP" altLang="en-US" sz="1400" dirty="0" smtClean="0"/>
          </a:p>
          <a:p>
            <a:r>
              <a:rPr lang="ja-JP" altLang="en-US" sz="1400" dirty="0" smtClean="0"/>
              <a:t>ある地域発音音声</a:t>
            </a:r>
            <a:r>
              <a:rPr lang="en-US" altLang="ja-JP" sz="1400" dirty="0" smtClean="0"/>
              <a:t>S</a:t>
            </a:r>
            <a:r>
              <a:rPr lang="ja-JP" altLang="en-US" sz="1400" dirty="0" smtClean="0"/>
              <a:t>について，その正答率</a:t>
            </a:r>
            <a:r>
              <a:rPr lang="en-US" altLang="ja-JP" sz="1400" dirty="0" smtClean="0"/>
              <a:t>(x</a:t>
            </a:r>
            <a:r>
              <a:rPr lang="en-US" altLang="ja-JP" sz="1400" dirty="0"/>
              <a:t>)</a:t>
            </a:r>
            <a:r>
              <a:rPr lang="ja-JP" altLang="en-US" sz="1400" dirty="0" err="1" smtClean="0"/>
              <a:t>を</a:t>
            </a:r>
            <a:r>
              <a:rPr lang="ja-JP" altLang="en-US" sz="1400" dirty="0" err="1"/>
              <a:t>算</a:t>
            </a:r>
            <a:r>
              <a:rPr lang="ja-JP" altLang="en-US" sz="1400" dirty="0"/>
              <a:t>出</a:t>
            </a:r>
            <a:r>
              <a:rPr lang="en-US" altLang="ja-JP" dirty="0" smtClean="0"/>
              <a:t>.</a:t>
            </a:r>
            <a:endParaRPr kumimoji="1" lang="en-US" altLang="ja-JP" dirty="0" smtClean="0"/>
          </a:p>
        </p:txBody>
      </p:sp>
      <p:graphicFrame>
        <p:nvGraphicFramePr>
          <p:cNvPr id="6" name="表 5"/>
          <p:cNvGraphicFramePr>
            <a:graphicFrameLocks noGrp="1"/>
          </p:cNvGraphicFramePr>
          <p:nvPr>
            <p:extLst>
              <p:ext uri="{D42A27DB-BD31-4B8C-83A1-F6EECF244321}">
                <p14:modId xmlns:p14="http://schemas.microsoft.com/office/powerpoint/2010/main" val="1423247853"/>
              </p:ext>
            </p:extLst>
          </p:nvPr>
        </p:nvGraphicFramePr>
        <p:xfrm>
          <a:off x="1055850" y="2317035"/>
          <a:ext cx="2824845" cy="1737360"/>
        </p:xfrm>
        <a:graphic>
          <a:graphicData uri="http://schemas.openxmlformats.org/drawingml/2006/table">
            <a:tbl>
              <a:tblPr firstRow="1" bandRow="1">
                <a:tableStyleId>{5C22544A-7EE6-4342-B048-85BDC9FD1C3A}</a:tableStyleId>
              </a:tblPr>
              <a:tblGrid>
                <a:gridCol w="1027149">
                  <a:extLst>
                    <a:ext uri="{9D8B030D-6E8A-4147-A177-3AD203B41FA5}">
                      <a16:colId xmlns:a16="http://schemas.microsoft.com/office/drawing/2014/main" val="576407680"/>
                    </a:ext>
                  </a:extLst>
                </a:gridCol>
                <a:gridCol w="1013629">
                  <a:extLst>
                    <a:ext uri="{9D8B030D-6E8A-4147-A177-3AD203B41FA5}">
                      <a16:colId xmlns:a16="http://schemas.microsoft.com/office/drawing/2014/main" val="2523321238"/>
                    </a:ext>
                  </a:extLst>
                </a:gridCol>
                <a:gridCol w="784067">
                  <a:extLst>
                    <a:ext uri="{9D8B030D-6E8A-4147-A177-3AD203B41FA5}">
                      <a16:colId xmlns:a16="http://schemas.microsoft.com/office/drawing/2014/main" val="3731776151"/>
                    </a:ext>
                  </a:extLst>
                </a:gridCol>
              </a:tblGrid>
              <a:tr h="383806">
                <a:tc>
                  <a:txBody>
                    <a:bodyPr/>
                    <a:lstStyle/>
                    <a:p>
                      <a:r>
                        <a:rPr kumimoji="1" lang="ja-JP" altLang="en-US" sz="1400" dirty="0" smtClean="0"/>
                        <a:t>問題文章</a:t>
                      </a:r>
                      <a:endParaRPr kumimoji="1" lang="ja-JP" altLang="en-US" sz="1400" dirty="0"/>
                    </a:p>
                  </a:txBody>
                  <a:tcPr/>
                </a:tc>
                <a:tc>
                  <a:txBody>
                    <a:bodyPr/>
                    <a:lstStyle/>
                    <a:p>
                      <a:r>
                        <a:rPr kumimoji="1" lang="ja-JP" altLang="en-US" sz="1400" dirty="0" smtClean="0"/>
                        <a:t>地域発音</a:t>
                      </a:r>
                      <a:endParaRPr kumimoji="1" lang="en-US" altLang="ja-JP" sz="1400" dirty="0" smtClean="0"/>
                    </a:p>
                    <a:p>
                      <a:r>
                        <a:rPr kumimoji="1" lang="ja-JP" altLang="en-US" sz="1400" dirty="0" smtClean="0"/>
                        <a:t>音声</a:t>
                      </a:r>
                      <a:r>
                        <a:rPr kumimoji="1" lang="en-US" altLang="ja-JP" sz="1400" dirty="0" smtClean="0"/>
                        <a:t>*</a:t>
                      </a:r>
                      <a:endParaRPr kumimoji="1" lang="ja-JP" altLang="en-US" sz="1400" dirty="0"/>
                    </a:p>
                  </a:txBody>
                  <a:tcPr/>
                </a:tc>
                <a:tc>
                  <a:txBody>
                    <a:bodyPr/>
                    <a:lstStyle/>
                    <a:p>
                      <a:r>
                        <a:rPr kumimoji="1" lang="ja-JP" altLang="en-US" sz="1400" dirty="0" smtClean="0">
                          <a:solidFill>
                            <a:srgbClr val="FF0000"/>
                          </a:solidFill>
                        </a:rPr>
                        <a:t>音声別　正答率</a:t>
                      </a:r>
                      <a:endParaRPr kumimoji="1" lang="en-US" altLang="ja-JP" sz="1400" dirty="0" smtClean="0">
                        <a:solidFill>
                          <a:srgbClr val="FF0000"/>
                        </a:solidFill>
                      </a:endParaRPr>
                    </a:p>
                  </a:txBody>
                  <a:tcPr/>
                </a:tc>
                <a:extLst>
                  <a:ext uri="{0D108BD9-81ED-4DB2-BD59-A6C34878D82A}">
                    <a16:rowId xmlns:a16="http://schemas.microsoft.com/office/drawing/2014/main" val="2303199238"/>
                  </a:ext>
                </a:extLst>
              </a:tr>
              <a:tr h="270922">
                <a:tc rowSpan="4">
                  <a:txBody>
                    <a:bodyPr/>
                    <a:lstStyle/>
                    <a:p>
                      <a:pPr algn="ctr"/>
                      <a:endParaRPr kumimoji="1" lang="en-US" altLang="ja-JP" dirty="0" smtClean="0"/>
                    </a:p>
                    <a:p>
                      <a:pPr algn="ctr"/>
                      <a:endParaRPr kumimoji="1" lang="en-US" altLang="ja-JP" sz="1400" dirty="0" smtClean="0"/>
                    </a:p>
                    <a:p>
                      <a:pPr algn="ctr"/>
                      <a:r>
                        <a:rPr kumimoji="1" lang="en-US" altLang="ja-JP" sz="1400" dirty="0" smtClean="0"/>
                        <a:t>s1</a:t>
                      </a:r>
                      <a:endParaRPr kumimoji="1" lang="ja-JP" altLang="en-US" sz="1400" dirty="0"/>
                    </a:p>
                  </a:txBody>
                  <a:tcPr/>
                </a:tc>
                <a:tc>
                  <a:txBody>
                    <a:bodyPr/>
                    <a:lstStyle/>
                    <a:p>
                      <a:r>
                        <a:rPr kumimoji="1" lang="en-US" altLang="ja-JP" sz="1400" dirty="0" smtClean="0"/>
                        <a:t>s1-1</a:t>
                      </a:r>
                      <a:endParaRPr kumimoji="1" lang="ja-JP" altLang="en-US" sz="1400" dirty="0"/>
                    </a:p>
                  </a:txBody>
                  <a:tcPr/>
                </a:tc>
                <a:tc>
                  <a:txBody>
                    <a:bodyPr/>
                    <a:lstStyle/>
                    <a:p>
                      <a:r>
                        <a:rPr kumimoji="1" lang="en-US" altLang="ja-JP" sz="1400" dirty="0" smtClean="0">
                          <a:solidFill>
                            <a:srgbClr val="FF0000"/>
                          </a:solidFill>
                        </a:rPr>
                        <a:t>x1</a:t>
                      </a:r>
                      <a:endParaRPr kumimoji="1" lang="ja-JP" altLang="en-US" sz="1400" dirty="0">
                        <a:solidFill>
                          <a:srgbClr val="FF0000"/>
                        </a:solidFill>
                      </a:endParaRPr>
                    </a:p>
                  </a:txBody>
                  <a:tcPr/>
                </a:tc>
                <a:extLst>
                  <a:ext uri="{0D108BD9-81ED-4DB2-BD59-A6C34878D82A}">
                    <a16:rowId xmlns:a16="http://schemas.microsoft.com/office/drawing/2014/main" val="2777695622"/>
                  </a:ext>
                </a:extLst>
              </a:tr>
              <a:tr h="270922">
                <a:tc vMerge="1">
                  <a:txBody>
                    <a:bodyPr/>
                    <a:lstStyle/>
                    <a:p>
                      <a:endParaRPr kumimoji="1" lang="ja-JP" altLang="en-US" dirty="0"/>
                    </a:p>
                  </a:txBody>
                  <a:tcPr/>
                </a:tc>
                <a:tc>
                  <a:txBody>
                    <a:bodyPr/>
                    <a:lstStyle/>
                    <a:p>
                      <a:r>
                        <a:rPr kumimoji="1" lang="en-US" altLang="ja-JP" sz="1400" dirty="0" smtClean="0"/>
                        <a:t>s1-2</a:t>
                      </a:r>
                      <a:endParaRPr kumimoji="1" lang="ja-JP" altLang="en-US" sz="1400" dirty="0"/>
                    </a:p>
                  </a:txBody>
                  <a:tcPr/>
                </a:tc>
                <a:tc>
                  <a:txBody>
                    <a:bodyPr/>
                    <a:lstStyle/>
                    <a:p>
                      <a:r>
                        <a:rPr kumimoji="1" lang="en-US" altLang="ja-JP" sz="1400" dirty="0" smtClean="0">
                          <a:solidFill>
                            <a:srgbClr val="FF0000"/>
                          </a:solidFill>
                        </a:rPr>
                        <a:t>x2</a:t>
                      </a:r>
                      <a:endParaRPr kumimoji="1" lang="ja-JP" altLang="en-US" sz="1400" dirty="0">
                        <a:solidFill>
                          <a:srgbClr val="FF0000"/>
                        </a:solidFill>
                      </a:endParaRPr>
                    </a:p>
                  </a:txBody>
                  <a:tcPr/>
                </a:tc>
                <a:extLst>
                  <a:ext uri="{0D108BD9-81ED-4DB2-BD59-A6C34878D82A}">
                    <a16:rowId xmlns:a16="http://schemas.microsoft.com/office/drawing/2014/main" val="3987622944"/>
                  </a:ext>
                </a:extLst>
              </a:tr>
              <a:tr h="270922">
                <a:tc vMerge="1">
                  <a:txBody>
                    <a:bodyPr/>
                    <a:lstStyle/>
                    <a:p>
                      <a:endParaRPr kumimoji="1" lang="ja-JP" altLang="en-US" dirty="0"/>
                    </a:p>
                  </a:txBody>
                  <a:tcPr/>
                </a:tc>
                <a:tc>
                  <a:txBody>
                    <a:bodyPr/>
                    <a:lstStyle/>
                    <a:p>
                      <a:r>
                        <a:rPr kumimoji="1" lang="en-US" altLang="ja-JP" sz="1400" dirty="0" smtClean="0"/>
                        <a:t>s1-3</a:t>
                      </a:r>
                      <a:endParaRPr kumimoji="1" lang="ja-JP" altLang="en-US" sz="1400" dirty="0"/>
                    </a:p>
                  </a:txBody>
                  <a:tcPr/>
                </a:tc>
                <a:tc>
                  <a:txBody>
                    <a:bodyPr/>
                    <a:lstStyle/>
                    <a:p>
                      <a:r>
                        <a:rPr kumimoji="1" lang="en-US" altLang="ja-JP" sz="1400" dirty="0" smtClean="0">
                          <a:solidFill>
                            <a:srgbClr val="FF0000"/>
                          </a:solidFill>
                        </a:rPr>
                        <a:t>x3</a:t>
                      </a:r>
                      <a:endParaRPr kumimoji="1" lang="ja-JP" altLang="en-US" sz="1400" dirty="0">
                        <a:solidFill>
                          <a:srgbClr val="FF0000"/>
                        </a:solidFill>
                      </a:endParaRPr>
                    </a:p>
                  </a:txBody>
                  <a:tcPr/>
                </a:tc>
                <a:extLst>
                  <a:ext uri="{0D108BD9-81ED-4DB2-BD59-A6C34878D82A}">
                    <a16:rowId xmlns:a16="http://schemas.microsoft.com/office/drawing/2014/main" val="888521970"/>
                  </a:ext>
                </a:extLst>
              </a:tr>
              <a:tr h="270922">
                <a:tc vMerge="1">
                  <a:txBody>
                    <a:bodyPr/>
                    <a:lstStyle/>
                    <a:p>
                      <a:pPr algn="ctr"/>
                      <a:endParaRPr kumimoji="1" lang="ja-JP" altLang="en-US" sz="1400" dirty="0"/>
                    </a:p>
                  </a:txBody>
                  <a:tcPr/>
                </a:tc>
                <a:tc>
                  <a:txBody>
                    <a:bodyPr/>
                    <a:lstStyle/>
                    <a:p>
                      <a:r>
                        <a:rPr kumimoji="1" lang="en-US" altLang="ja-JP" sz="1400" dirty="0" smtClean="0"/>
                        <a:t>s1-4</a:t>
                      </a:r>
                      <a:endParaRPr kumimoji="1" lang="ja-JP" altLang="en-US" sz="1400" dirty="0"/>
                    </a:p>
                  </a:txBody>
                  <a:tcPr/>
                </a:tc>
                <a:tc>
                  <a:txBody>
                    <a:bodyPr/>
                    <a:lstStyle/>
                    <a:p>
                      <a:r>
                        <a:rPr kumimoji="1" lang="en-US" altLang="ja-JP" sz="1400" dirty="0" smtClean="0">
                          <a:solidFill>
                            <a:srgbClr val="FF0000"/>
                          </a:solidFill>
                        </a:rPr>
                        <a:t>x4</a:t>
                      </a:r>
                      <a:endParaRPr kumimoji="1" lang="ja-JP" altLang="en-US" sz="1400" dirty="0">
                        <a:solidFill>
                          <a:srgbClr val="FF0000"/>
                        </a:solidFill>
                      </a:endParaRPr>
                    </a:p>
                  </a:txBody>
                  <a:tcPr/>
                </a:tc>
                <a:extLst>
                  <a:ext uri="{0D108BD9-81ED-4DB2-BD59-A6C34878D82A}">
                    <a16:rowId xmlns:a16="http://schemas.microsoft.com/office/drawing/2014/main" val="1612554309"/>
                  </a:ext>
                </a:extLst>
              </a:tr>
            </a:tbl>
          </a:graphicData>
        </a:graphic>
      </p:graphicFrame>
      <p:sp>
        <p:nvSpPr>
          <p:cNvPr id="7" name="テキスト ボックス 6"/>
          <p:cNvSpPr txBox="1"/>
          <p:nvPr/>
        </p:nvSpPr>
        <p:spPr>
          <a:xfrm>
            <a:off x="638093" y="2275947"/>
            <a:ext cx="581298" cy="307777"/>
          </a:xfrm>
          <a:prstGeom prst="rect">
            <a:avLst/>
          </a:prstGeom>
          <a:noFill/>
        </p:spPr>
        <p:txBody>
          <a:bodyPr wrap="square" rtlCol="0">
            <a:spAutoFit/>
          </a:bodyPr>
          <a:lstStyle/>
          <a:p>
            <a:r>
              <a:rPr kumimoji="1" lang="en-US" altLang="ja-JP" sz="1400" dirty="0" smtClean="0"/>
              <a:t>EX)</a:t>
            </a:r>
            <a:endParaRPr kumimoji="1" lang="ja-JP" altLang="en-US" sz="1400" dirty="0"/>
          </a:p>
        </p:txBody>
      </p:sp>
      <p:sp>
        <p:nvSpPr>
          <p:cNvPr id="8" name="テキスト ボックス 7"/>
          <p:cNvSpPr txBox="1"/>
          <p:nvPr/>
        </p:nvSpPr>
        <p:spPr>
          <a:xfrm>
            <a:off x="4750924" y="1732534"/>
            <a:ext cx="4443747" cy="584775"/>
          </a:xfrm>
          <a:prstGeom prst="rect">
            <a:avLst/>
          </a:prstGeom>
          <a:noFill/>
        </p:spPr>
        <p:txBody>
          <a:bodyPr wrap="square" rtlCol="0">
            <a:spAutoFit/>
          </a:bodyPr>
          <a:lstStyle/>
          <a:p>
            <a:r>
              <a:rPr kumimoji="1" lang="en-US" altLang="ja-JP" sz="1400" dirty="0" smtClean="0"/>
              <a:t>Step</a:t>
            </a:r>
            <a:r>
              <a:rPr lang="en-US" altLang="ja-JP" sz="1400" dirty="0" smtClean="0"/>
              <a:t>2</a:t>
            </a:r>
            <a:endParaRPr kumimoji="1" lang="ja-JP" altLang="en-US" sz="1400" dirty="0" smtClean="0"/>
          </a:p>
          <a:p>
            <a:r>
              <a:rPr lang="ja-JP" altLang="en-US" sz="1400" dirty="0" smtClean="0"/>
              <a:t>ある</a:t>
            </a:r>
            <a:r>
              <a:rPr lang="ja-JP" altLang="en-US" sz="1400" dirty="0"/>
              <a:t>音声</a:t>
            </a:r>
            <a:r>
              <a:rPr lang="en-US" altLang="ja-JP" sz="1400" dirty="0" smtClean="0"/>
              <a:t>S</a:t>
            </a:r>
            <a:r>
              <a:rPr lang="ja-JP" altLang="en-US" sz="1400" dirty="0" smtClean="0"/>
              <a:t>の地域</a:t>
            </a:r>
            <a:r>
              <a:rPr lang="en-US" altLang="ja-JP" sz="1400" dirty="0" smtClean="0"/>
              <a:t>C</a:t>
            </a:r>
            <a:r>
              <a:rPr lang="ja-JP" altLang="en-US" sz="1400" dirty="0" smtClean="0"/>
              <a:t>について，その正答率</a:t>
            </a:r>
            <a:r>
              <a:rPr lang="en-US" altLang="ja-JP" sz="1400" dirty="0" smtClean="0"/>
              <a:t>(cx)</a:t>
            </a:r>
            <a:r>
              <a:rPr lang="ja-JP" altLang="en-US" sz="1400" dirty="0" err="1" smtClean="0"/>
              <a:t>を算</a:t>
            </a:r>
            <a:r>
              <a:rPr lang="ja-JP" altLang="en-US" sz="1400" dirty="0" smtClean="0"/>
              <a:t>出</a:t>
            </a:r>
            <a:r>
              <a:rPr lang="en-US" altLang="ja-JP" dirty="0" smtClean="0"/>
              <a:t>.</a:t>
            </a:r>
            <a:endParaRPr kumimoji="1" lang="en-US" altLang="ja-JP" dirty="0" smtClean="0"/>
          </a:p>
        </p:txBody>
      </p:sp>
      <p:sp>
        <p:nvSpPr>
          <p:cNvPr id="10" name="下矢印 9"/>
          <p:cNvSpPr/>
          <p:nvPr/>
        </p:nvSpPr>
        <p:spPr>
          <a:xfrm rot="16200000">
            <a:off x="4229437" y="2903950"/>
            <a:ext cx="319093" cy="481354"/>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1" name="表 10"/>
          <p:cNvGraphicFramePr>
            <a:graphicFrameLocks noGrp="1"/>
          </p:cNvGraphicFramePr>
          <p:nvPr>
            <p:extLst>
              <p:ext uri="{D42A27DB-BD31-4B8C-83A1-F6EECF244321}">
                <p14:modId xmlns:p14="http://schemas.microsoft.com/office/powerpoint/2010/main" val="497533563"/>
              </p:ext>
            </p:extLst>
          </p:nvPr>
        </p:nvGraphicFramePr>
        <p:xfrm>
          <a:off x="4937228" y="2332705"/>
          <a:ext cx="3644912" cy="1737360"/>
        </p:xfrm>
        <a:graphic>
          <a:graphicData uri="http://schemas.openxmlformats.org/drawingml/2006/table">
            <a:tbl>
              <a:tblPr firstRow="1" bandRow="1">
                <a:tableStyleId>{5C22544A-7EE6-4342-B048-85BDC9FD1C3A}</a:tableStyleId>
              </a:tblPr>
              <a:tblGrid>
                <a:gridCol w="1055948">
                  <a:extLst>
                    <a:ext uri="{9D8B030D-6E8A-4147-A177-3AD203B41FA5}">
                      <a16:colId xmlns:a16="http://schemas.microsoft.com/office/drawing/2014/main" val="576407680"/>
                    </a:ext>
                  </a:extLst>
                </a:gridCol>
                <a:gridCol w="963976">
                  <a:extLst>
                    <a:ext uri="{9D8B030D-6E8A-4147-A177-3AD203B41FA5}">
                      <a16:colId xmlns:a16="http://schemas.microsoft.com/office/drawing/2014/main" val="2523321238"/>
                    </a:ext>
                  </a:extLst>
                </a:gridCol>
                <a:gridCol w="710588">
                  <a:extLst>
                    <a:ext uri="{9D8B030D-6E8A-4147-A177-3AD203B41FA5}">
                      <a16:colId xmlns:a16="http://schemas.microsoft.com/office/drawing/2014/main" val="3731776151"/>
                    </a:ext>
                  </a:extLst>
                </a:gridCol>
                <a:gridCol w="914400">
                  <a:extLst>
                    <a:ext uri="{9D8B030D-6E8A-4147-A177-3AD203B41FA5}">
                      <a16:colId xmlns:a16="http://schemas.microsoft.com/office/drawing/2014/main" val="23177214"/>
                    </a:ext>
                  </a:extLst>
                </a:gridCol>
              </a:tblGrid>
              <a:tr h="505822">
                <a:tc>
                  <a:txBody>
                    <a:bodyPr/>
                    <a:lstStyle/>
                    <a:p>
                      <a:r>
                        <a:rPr kumimoji="1" lang="ja-JP" altLang="en-US" sz="1400" dirty="0" smtClean="0"/>
                        <a:t>問題文章</a:t>
                      </a:r>
                      <a:endParaRPr kumimoji="1" lang="ja-JP" altLang="en-US" sz="1400" dirty="0"/>
                    </a:p>
                  </a:txBody>
                  <a:tcPr/>
                </a:tc>
                <a:tc>
                  <a:txBody>
                    <a:bodyPr/>
                    <a:lstStyle/>
                    <a:p>
                      <a:r>
                        <a:rPr kumimoji="1" lang="ja-JP" altLang="en-US" sz="1400" dirty="0" smtClean="0"/>
                        <a:t>地域発音</a:t>
                      </a:r>
                      <a:endParaRPr kumimoji="1" lang="en-US" altLang="ja-JP" sz="1400" dirty="0" smtClean="0"/>
                    </a:p>
                    <a:p>
                      <a:r>
                        <a:rPr kumimoji="1" lang="ja-JP" altLang="en-US" sz="1400" dirty="0" smtClean="0"/>
                        <a:t>音声</a:t>
                      </a:r>
                      <a:endParaRPr kumimoji="1" lang="ja-JP" altLang="en-US" sz="1400" dirty="0"/>
                    </a:p>
                  </a:txBody>
                  <a:tcPr/>
                </a:tc>
                <a:tc>
                  <a:txBody>
                    <a:bodyPr/>
                    <a:lstStyle/>
                    <a:p>
                      <a:r>
                        <a:rPr kumimoji="1" lang="ja-JP" altLang="en-US" sz="1400" dirty="0" smtClean="0"/>
                        <a:t>地域＊</a:t>
                      </a:r>
                      <a:endParaRPr kumimoji="1" lang="en-US" altLang="ja-JP" sz="1400" dirty="0" smtClean="0"/>
                    </a:p>
                  </a:txBody>
                  <a:tcPr/>
                </a:tc>
                <a:tc>
                  <a:txBody>
                    <a:bodyPr/>
                    <a:lstStyle/>
                    <a:p>
                      <a:r>
                        <a:rPr kumimoji="1" lang="ja-JP" altLang="en-US" sz="1400" dirty="0" smtClean="0">
                          <a:solidFill>
                            <a:srgbClr val="FF0000"/>
                          </a:solidFill>
                        </a:rPr>
                        <a:t>地域別正答率</a:t>
                      </a:r>
                      <a:endParaRPr kumimoji="1" lang="en-US" altLang="ja-JP" sz="1400" dirty="0" smtClean="0">
                        <a:solidFill>
                          <a:srgbClr val="FF0000"/>
                        </a:solidFill>
                      </a:endParaRPr>
                    </a:p>
                  </a:txBody>
                  <a:tcPr/>
                </a:tc>
                <a:extLst>
                  <a:ext uri="{0D108BD9-81ED-4DB2-BD59-A6C34878D82A}">
                    <a16:rowId xmlns:a16="http://schemas.microsoft.com/office/drawing/2014/main" val="2303199238"/>
                  </a:ext>
                </a:extLst>
              </a:tr>
              <a:tr h="297542">
                <a:tc rowSpan="4">
                  <a:txBody>
                    <a:bodyPr/>
                    <a:lstStyle/>
                    <a:p>
                      <a:pPr algn="ctr"/>
                      <a:endParaRPr kumimoji="1" lang="en-US" altLang="ja-JP" dirty="0" smtClean="0"/>
                    </a:p>
                    <a:p>
                      <a:pPr algn="ctr"/>
                      <a:endParaRPr kumimoji="1" lang="en-US" altLang="ja-JP" sz="1400" dirty="0" smtClean="0"/>
                    </a:p>
                    <a:p>
                      <a:pPr algn="ctr"/>
                      <a:r>
                        <a:rPr kumimoji="1" lang="en-US" altLang="ja-JP" sz="1400" dirty="0" smtClean="0"/>
                        <a:t>s1</a:t>
                      </a:r>
                      <a:endParaRPr kumimoji="1" lang="ja-JP" altLang="en-US" sz="1400" dirty="0"/>
                    </a:p>
                  </a:txBody>
                  <a:tcPr/>
                </a:tc>
                <a:tc>
                  <a:txBody>
                    <a:bodyPr/>
                    <a:lstStyle/>
                    <a:p>
                      <a:r>
                        <a:rPr kumimoji="1" lang="en-US" altLang="ja-JP" sz="1400" dirty="0" smtClean="0"/>
                        <a:t>s1-1</a:t>
                      </a:r>
                      <a:endParaRPr kumimoji="1" lang="ja-JP" altLang="en-US" sz="1400" dirty="0"/>
                    </a:p>
                  </a:txBody>
                  <a:tcPr/>
                </a:tc>
                <a:tc rowSpan="2">
                  <a:txBody>
                    <a:bodyPr/>
                    <a:lstStyle/>
                    <a:p>
                      <a:endParaRPr kumimoji="1" lang="en-US" altLang="ja-JP" sz="1400" dirty="0" smtClean="0"/>
                    </a:p>
                    <a:p>
                      <a:r>
                        <a:rPr kumimoji="1" lang="en-US" altLang="ja-JP" sz="1400" dirty="0" smtClean="0"/>
                        <a:t>c1</a:t>
                      </a:r>
                      <a:endParaRPr kumimoji="1" lang="ja-JP" altLang="en-US" sz="1400" dirty="0"/>
                    </a:p>
                  </a:txBody>
                  <a:tcPr/>
                </a:tc>
                <a:tc rowSpan="2">
                  <a:txBody>
                    <a:bodyPr/>
                    <a:lstStyle/>
                    <a:p>
                      <a:r>
                        <a:rPr kumimoji="1" lang="en-US" altLang="ja-JP" sz="1400" dirty="0" smtClean="0">
                          <a:solidFill>
                            <a:srgbClr val="FF0000"/>
                          </a:solidFill>
                        </a:rPr>
                        <a:t>cx1=</a:t>
                      </a:r>
                    </a:p>
                    <a:p>
                      <a:r>
                        <a:rPr kumimoji="1" lang="en-US" altLang="ja-JP" sz="1400" dirty="0" smtClean="0">
                          <a:solidFill>
                            <a:srgbClr val="FF0000"/>
                          </a:solidFill>
                        </a:rPr>
                        <a:t>(x1+x2)/2</a:t>
                      </a:r>
                      <a:endParaRPr kumimoji="1" lang="ja-JP" altLang="en-US" sz="1400" dirty="0">
                        <a:solidFill>
                          <a:srgbClr val="FF0000"/>
                        </a:solidFill>
                      </a:endParaRPr>
                    </a:p>
                  </a:txBody>
                  <a:tcPr/>
                </a:tc>
                <a:extLst>
                  <a:ext uri="{0D108BD9-81ED-4DB2-BD59-A6C34878D82A}">
                    <a16:rowId xmlns:a16="http://schemas.microsoft.com/office/drawing/2014/main" val="2777695622"/>
                  </a:ext>
                </a:extLst>
              </a:tr>
              <a:tr h="297542">
                <a:tc vMerge="1">
                  <a:txBody>
                    <a:bodyPr/>
                    <a:lstStyle/>
                    <a:p>
                      <a:endParaRPr kumimoji="1" lang="ja-JP" altLang="en-US"/>
                    </a:p>
                  </a:txBody>
                  <a:tcPr/>
                </a:tc>
                <a:tc>
                  <a:txBody>
                    <a:bodyPr/>
                    <a:lstStyle/>
                    <a:p>
                      <a:r>
                        <a:rPr kumimoji="1" lang="en-US" altLang="ja-JP" sz="1400" dirty="0" smtClean="0"/>
                        <a:t>s1-2</a:t>
                      </a:r>
                      <a:endParaRPr kumimoji="1" lang="ja-JP" altLang="en-US" sz="1400" dirty="0"/>
                    </a:p>
                  </a:txBody>
                  <a:tcPr/>
                </a:tc>
                <a:tc vMerge="1">
                  <a:txBody>
                    <a:bodyPr/>
                    <a:lstStyle/>
                    <a:p>
                      <a:endParaRPr kumimoji="1" lang="ja-JP" altLang="en-US" sz="1400" dirty="0"/>
                    </a:p>
                  </a:txBody>
                  <a:tcPr/>
                </a:tc>
                <a:tc vMerge="1">
                  <a:txBody>
                    <a:bodyPr/>
                    <a:lstStyle/>
                    <a:p>
                      <a:endParaRPr kumimoji="1" lang="ja-JP" altLang="en-US"/>
                    </a:p>
                  </a:txBody>
                  <a:tcPr/>
                </a:tc>
                <a:extLst>
                  <a:ext uri="{0D108BD9-81ED-4DB2-BD59-A6C34878D82A}">
                    <a16:rowId xmlns:a16="http://schemas.microsoft.com/office/drawing/2014/main" val="3728560957"/>
                  </a:ext>
                </a:extLst>
              </a:tr>
              <a:tr h="297542">
                <a:tc vMerge="1">
                  <a:txBody>
                    <a:bodyPr/>
                    <a:lstStyle/>
                    <a:p>
                      <a:endParaRPr kumimoji="1" lang="ja-JP" altLang="en-US" dirty="0"/>
                    </a:p>
                  </a:txBody>
                  <a:tcPr/>
                </a:tc>
                <a:tc>
                  <a:txBody>
                    <a:bodyPr/>
                    <a:lstStyle/>
                    <a:p>
                      <a:r>
                        <a:rPr kumimoji="1" lang="en-US" altLang="ja-JP" sz="1400" dirty="0" smtClean="0"/>
                        <a:t>s1-3</a:t>
                      </a:r>
                      <a:endParaRPr kumimoji="1" lang="ja-JP" altLang="en-US" sz="1400" dirty="0"/>
                    </a:p>
                  </a:txBody>
                  <a:tcPr/>
                </a:tc>
                <a:tc rowSpan="2">
                  <a:txBody>
                    <a:bodyPr/>
                    <a:lstStyle/>
                    <a:p>
                      <a:endParaRPr kumimoji="1" lang="en-US" altLang="ja-JP" sz="1400" dirty="0" smtClean="0"/>
                    </a:p>
                    <a:p>
                      <a:r>
                        <a:rPr kumimoji="1" lang="en-US" altLang="ja-JP" sz="1400" dirty="0" smtClean="0"/>
                        <a:t>c2</a:t>
                      </a:r>
                      <a:endParaRPr kumimoji="1" lang="ja-JP" altLang="en-US" sz="1400" dirty="0"/>
                    </a:p>
                  </a:txBody>
                  <a:tcPr/>
                </a:tc>
                <a:tc rowSpan="2">
                  <a:txBody>
                    <a:bodyPr/>
                    <a:lstStyle/>
                    <a:p>
                      <a:r>
                        <a:rPr kumimoji="1" lang="en-US" altLang="ja-JP" sz="1400" dirty="0" smtClean="0">
                          <a:solidFill>
                            <a:srgbClr val="FF0000"/>
                          </a:solidFill>
                        </a:rPr>
                        <a:t>cx2=</a:t>
                      </a:r>
                    </a:p>
                    <a:p>
                      <a:r>
                        <a:rPr kumimoji="1" lang="en-US" altLang="ja-JP" sz="1400" dirty="0" smtClean="0">
                          <a:solidFill>
                            <a:srgbClr val="FF0000"/>
                          </a:solidFill>
                        </a:rPr>
                        <a:t>(x3+x4)/2</a:t>
                      </a:r>
                      <a:endParaRPr kumimoji="1" lang="ja-JP" altLang="en-US" sz="1400" dirty="0">
                        <a:solidFill>
                          <a:srgbClr val="FF0000"/>
                        </a:solidFill>
                      </a:endParaRPr>
                    </a:p>
                  </a:txBody>
                  <a:tcPr/>
                </a:tc>
                <a:extLst>
                  <a:ext uri="{0D108BD9-81ED-4DB2-BD59-A6C34878D82A}">
                    <a16:rowId xmlns:a16="http://schemas.microsoft.com/office/drawing/2014/main" val="888521970"/>
                  </a:ext>
                </a:extLst>
              </a:tr>
              <a:tr h="297542">
                <a:tc vMerge="1">
                  <a:txBody>
                    <a:bodyPr/>
                    <a:lstStyle/>
                    <a:p>
                      <a:pPr algn="ctr"/>
                      <a:endParaRPr kumimoji="1" lang="ja-JP" altLang="en-US" sz="1400" dirty="0"/>
                    </a:p>
                  </a:txBody>
                  <a:tcPr/>
                </a:tc>
                <a:tc>
                  <a:txBody>
                    <a:bodyPr/>
                    <a:lstStyle/>
                    <a:p>
                      <a:r>
                        <a:rPr kumimoji="1" lang="en-US" altLang="ja-JP" sz="1400" dirty="0" smtClean="0"/>
                        <a:t>s1-4</a:t>
                      </a:r>
                      <a:endParaRPr kumimoji="1" lang="ja-JP" altLang="en-US" sz="1400" dirty="0"/>
                    </a:p>
                  </a:txBody>
                  <a:tcPr/>
                </a:tc>
                <a:tc vMerge="1">
                  <a:txBody>
                    <a:bodyPr/>
                    <a:lstStyle/>
                    <a:p>
                      <a:endParaRPr kumimoji="1" lang="ja-JP" altLang="en-US" sz="1400" dirty="0"/>
                    </a:p>
                  </a:txBody>
                  <a:tcPr/>
                </a:tc>
                <a:tc vMerge="1">
                  <a:txBody>
                    <a:bodyPr/>
                    <a:lstStyle/>
                    <a:p>
                      <a:endParaRPr kumimoji="1" lang="ja-JP" altLang="en-US" sz="1400" dirty="0">
                        <a:solidFill>
                          <a:srgbClr val="FF0000"/>
                        </a:solidFill>
                      </a:endParaRPr>
                    </a:p>
                  </a:txBody>
                  <a:tcPr/>
                </a:tc>
                <a:extLst>
                  <a:ext uri="{0D108BD9-81ED-4DB2-BD59-A6C34878D82A}">
                    <a16:rowId xmlns:a16="http://schemas.microsoft.com/office/drawing/2014/main" val="1612554309"/>
                  </a:ext>
                </a:extLst>
              </a:tr>
            </a:tbl>
          </a:graphicData>
        </a:graphic>
      </p:graphicFrame>
      <p:sp>
        <p:nvSpPr>
          <p:cNvPr id="12" name="テキスト ボックス 11"/>
          <p:cNvSpPr txBox="1"/>
          <p:nvPr/>
        </p:nvSpPr>
        <p:spPr>
          <a:xfrm>
            <a:off x="4528346" y="2319029"/>
            <a:ext cx="581298" cy="307777"/>
          </a:xfrm>
          <a:prstGeom prst="rect">
            <a:avLst/>
          </a:prstGeom>
          <a:noFill/>
        </p:spPr>
        <p:txBody>
          <a:bodyPr wrap="square" rtlCol="0">
            <a:spAutoFit/>
          </a:bodyPr>
          <a:lstStyle/>
          <a:p>
            <a:r>
              <a:rPr kumimoji="1" lang="en-US" altLang="ja-JP" sz="1400" dirty="0" smtClean="0"/>
              <a:t>EX)</a:t>
            </a:r>
            <a:endParaRPr kumimoji="1" lang="ja-JP" altLang="en-US" sz="1400" dirty="0"/>
          </a:p>
        </p:txBody>
      </p:sp>
      <p:sp>
        <p:nvSpPr>
          <p:cNvPr id="13" name="下矢印 12"/>
          <p:cNvSpPr/>
          <p:nvPr/>
        </p:nvSpPr>
        <p:spPr>
          <a:xfrm rot="2486010">
            <a:off x="4292237" y="3976158"/>
            <a:ext cx="379970" cy="479318"/>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760164" y="4423864"/>
            <a:ext cx="4550530" cy="523220"/>
          </a:xfrm>
          <a:prstGeom prst="rect">
            <a:avLst/>
          </a:prstGeom>
          <a:noFill/>
        </p:spPr>
        <p:txBody>
          <a:bodyPr wrap="square" rtlCol="0">
            <a:spAutoFit/>
          </a:bodyPr>
          <a:lstStyle/>
          <a:p>
            <a:r>
              <a:rPr kumimoji="1" lang="en-US" altLang="ja-JP" sz="1400" dirty="0" smtClean="0"/>
              <a:t>Step</a:t>
            </a:r>
            <a:r>
              <a:rPr lang="en-US" altLang="ja-JP" sz="1400" dirty="0" smtClean="0"/>
              <a:t>3</a:t>
            </a:r>
            <a:endParaRPr lang="en-US" altLang="ja-JP" dirty="0" smtClean="0"/>
          </a:p>
          <a:p>
            <a:pPr algn="r"/>
            <a:r>
              <a:rPr kumimoji="1" lang="ja-JP" altLang="en-US" sz="1400" dirty="0" smtClean="0"/>
              <a:t>すべての問題について，その</a:t>
            </a:r>
            <a:r>
              <a:rPr kumimoji="1" lang="ja-JP" altLang="en-US" sz="1400" dirty="0" smtClean="0">
                <a:solidFill>
                  <a:srgbClr val="FF0000"/>
                </a:solidFill>
              </a:rPr>
              <a:t>地域別正答率</a:t>
            </a:r>
            <a:r>
              <a:rPr kumimoji="1" lang="en-US" altLang="ja-JP" sz="1400" dirty="0" smtClean="0">
                <a:solidFill>
                  <a:srgbClr val="FF0000"/>
                </a:solidFill>
              </a:rPr>
              <a:t>(cx</a:t>
            </a:r>
            <a:r>
              <a:rPr lang="en-US" altLang="ja-JP" sz="1400" dirty="0" smtClean="0">
                <a:solidFill>
                  <a:srgbClr val="FF0000"/>
                </a:solidFill>
              </a:rPr>
              <a:t>)</a:t>
            </a:r>
            <a:r>
              <a:rPr lang="ja-JP" altLang="en-US" sz="1400" dirty="0" err="1" smtClean="0"/>
              <a:t>を算</a:t>
            </a:r>
            <a:r>
              <a:rPr lang="ja-JP" altLang="en-US" sz="1400" dirty="0" smtClean="0"/>
              <a:t>出．</a:t>
            </a:r>
            <a:endParaRPr kumimoji="1" lang="en-US" altLang="ja-JP" sz="1400" dirty="0" smtClean="0"/>
          </a:p>
        </p:txBody>
      </p:sp>
      <p:graphicFrame>
        <p:nvGraphicFramePr>
          <p:cNvPr id="15" name="表 14"/>
          <p:cNvGraphicFramePr>
            <a:graphicFrameLocks noGrp="1"/>
          </p:cNvGraphicFramePr>
          <p:nvPr>
            <p:extLst>
              <p:ext uri="{D42A27DB-BD31-4B8C-83A1-F6EECF244321}">
                <p14:modId xmlns:p14="http://schemas.microsoft.com/office/powerpoint/2010/main" val="4139069994"/>
              </p:ext>
            </p:extLst>
          </p:nvPr>
        </p:nvGraphicFramePr>
        <p:xfrm>
          <a:off x="2239682" y="4941351"/>
          <a:ext cx="3343863" cy="1036320"/>
        </p:xfrm>
        <a:graphic>
          <a:graphicData uri="http://schemas.openxmlformats.org/drawingml/2006/table">
            <a:tbl>
              <a:tblPr firstRow="1" bandRow="1">
                <a:tableStyleId>{5C22544A-7EE6-4342-B048-85BDC9FD1C3A}</a:tableStyleId>
              </a:tblPr>
              <a:tblGrid>
                <a:gridCol w="1127585">
                  <a:extLst>
                    <a:ext uri="{9D8B030D-6E8A-4147-A177-3AD203B41FA5}">
                      <a16:colId xmlns:a16="http://schemas.microsoft.com/office/drawing/2014/main" val="1522409519"/>
                    </a:ext>
                  </a:extLst>
                </a:gridCol>
                <a:gridCol w="1127585">
                  <a:extLst>
                    <a:ext uri="{9D8B030D-6E8A-4147-A177-3AD203B41FA5}">
                      <a16:colId xmlns:a16="http://schemas.microsoft.com/office/drawing/2014/main" val="1560925707"/>
                    </a:ext>
                  </a:extLst>
                </a:gridCol>
                <a:gridCol w="1088693">
                  <a:extLst>
                    <a:ext uri="{9D8B030D-6E8A-4147-A177-3AD203B41FA5}">
                      <a16:colId xmlns:a16="http://schemas.microsoft.com/office/drawing/2014/main" val="46954385"/>
                    </a:ext>
                  </a:extLst>
                </a:gridCol>
              </a:tblGrid>
              <a:tr h="251312">
                <a:tc>
                  <a:txBody>
                    <a:bodyPr/>
                    <a:lstStyle/>
                    <a:p>
                      <a:r>
                        <a:rPr kumimoji="1" lang="ja-JP" altLang="en-US" sz="1400" dirty="0" smtClean="0"/>
                        <a:t>ランキング</a:t>
                      </a:r>
                      <a:endParaRPr kumimoji="1" lang="en-US" altLang="ja-JP" sz="1400" dirty="0" smtClean="0"/>
                    </a:p>
                  </a:txBody>
                  <a:tcPr/>
                </a:tc>
                <a:tc>
                  <a:txBody>
                    <a:bodyPr/>
                    <a:lstStyle/>
                    <a:p>
                      <a:r>
                        <a:rPr kumimoji="1" lang="ja-JP" altLang="en-US" sz="1400" dirty="0" smtClean="0"/>
                        <a:t>地域</a:t>
                      </a:r>
                      <a:endParaRPr kumimoji="1" lang="ja-JP" altLang="en-US" sz="1400" dirty="0"/>
                    </a:p>
                  </a:txBody>
                  <a:tcPr/>
                </a:tc>
                <a:tc>
                  <a:txBody>
                    <a:bodyPr/>
                    <a:lstStyle/>
                    <a:p>
                      <a:r>
                        <a:rPr kumimoji="1" lang="ja-JP" altLang="en-US" sz="1400" dirty="0" smtClean="0"/>
                        <a:t>正答率</a:t>
                      </a:r>
                      <a:r>
                        <a:rPr kumimoji="1" lang="en-US" altLang="ja-JP" sz="1400" dirty="0" smtClean="0"/>
                        <a:t>(cx)</a:t>
                      </a:r>
                    </a:p>
                  </a:txBody>
                  <a:tcPr/>
                </a:tc>
                <a:extLst>
                  <a:ext uri="{0D108BD9-81ED-4DB2-BD59-A6C34878D82A}">
                    <a16:rowId xmlns:a16="http://schemas.microsoft.com/office/drawing/2014/main" val="3238524916"/>
                  </a:ext>
                </a:extLst>
              </a:tr>
              <a:tr h="240787">
                <a:tc>
                  <a:txBody>
                    <a:bodyPr/>
                    <a:lstStyle/>
                    <a:p>
                      <a:r>
                        <a:rPr kumimoji="1" lang="en-US" altLang="ja-JP" sz="1400" dirty="0" smtClean="0"/>
                        <a:t>1</a:t>
                      </a:r>
                      <a:r>
                        <a:rPr kumimoji="1" lang="ja-JP" altLang="en-US" sz="1400" dirty="0" smtClean="0"/>
                        <a:t>位</a:t>
                      </a:r>
                      <a:endParaRPr kumimoji="1" lang="ja-JP" altLang="en-US" sz="1400" dirty="0"/>
                    </a:p>
                  </a:txBody>
                  <a:tcPr/>
                </a:tc>
                <a:tc>
                  <a:txBody>
                    <a:bodyPr/>
                    <a:lstStyle/>
                    <a:p>
                      <a:r>
                        <a:rPr kumimoji="1" lang="en-US" altLang="ja-JP" dirty="0" smtClean="0"/>
                        <a:t>c1</a:t>
                      </a:r>
                      <a:endParaRPr kumimoji="1" lang="ja-JP" altLang="en-US" dirty="0"/>
                    </a:p>
                  </a:txBody>
                  <a:tcPr/>
                </a:tc>
                <a:tc>
                  <a:txBody>
                    <a:bodyPr/>
                    <a:lstStyle/>
                    <a:p>
                      <a:r>
                        <a:rPr kumimoji="1" lang="en-US" altLang="ja-JP" dirty="0" smtClean="0"/>
                        <a:t>80%</a:t>
                      </a:r>
                      <a:endParaRPr kumimoji="1" lang="ja-JP" altLang="en-US" dirty="0"/>
                    </a:p>
                  </a:txBody>
                  <a:tcPr/>
                </a:tc>
                <a:extLst>
                  <a:ext uri="{0D108BD9-81ED-4DB2-BD59-A6C34878D82A}">
                    <a16:rowId xmlns:a16="http://schemas.microsoft.com/office/drawing/2014/main" val="3914155503"/>
                  </a:ext>
                </a:extLst>
              </a:tr>
              <a:tr h="351466">
                <a:tc>
                  <a:txBody>
                    <a:bodyPr/>
                    <a:lstStyle/>
                    <a:p>
                      <a:r>
                        <a:rPr kumimoji="1" lang="en-US" altLang="ja-JP" sz="1400" dirty="0" smtClean="0"/>
                        <a:t>2</a:t>
                      </a:r>
                      <a:r>
                        <a:rPr kumimoji="1" lang="ja-JP" altLang="en-US" sz="1400" dirty="0" smtClean="0"/>
                        <a:t>位</a:t>
                      </a:r>
                      <a:endParaRPr kumimoji="1" lang="ja-JP" altLang="en-US" sz="1400" dirty="0"/>
                    </a:p>
                  </a:txBody>
                  <a:tcPr/>
                </a:tc>
                <a:tc>
                  <a:txBody>
                    <a:bodyPr/>
                    <a:lstStyle/>
                    <a:p>
                      <a:r>
                        <a:rPr kumimoji="1" lang="en-US" altLang="ja-JP" dirty="0" smtClean="0"/>
                        <a:t>c2</a:t>
                      </a:r>
                      <a:endParaRPr kumimoji="1" lang="ja-JP" altLang="en-US" dirty="0"/>
                    </a:p>
                  </a:txBody>
                  <a:tcPr/>
                </a:tc>
                <a:tc>
                  <a:txBody>
                    <a:bodyPr/>
                    <a:lstStyle/>
                    <a:p>
                      <a:r>
                        <a:rPr kumimoji="1" lang="en-US" altLang="ja-JP" dirty="0" smtClean="0"/>
                        <a:t>70%</a:t>
                      </a:r>
                      <a:endParaRPr kumimoji="1" lang="ja-JP" altLang="en-US" dirty="0"/>
                    </a:p>
                  </a:txBody>
                  <a:tcPr/>
                </a:tc>
                <a:extLst>
                  <a:ext uri="{0D108BD9-81ED-4DB2-BD59-A6C34878D82A}">
                    <a16:rowId xmlns:a16="http://schemas.microsoft.com/office/drawing/2014/main" val="1514954308"/>
                  </a:ext>
                </a:extLst>
              </a:tr>
            </a:tbl>
          </a:graphicData>
        </a:graphic>
      </p:graphicFrame>
      <p:sp>
        <p:nvSpPr>
          <p:cNvPr id="16" name="テキスト ボックス 15"/>
          <p:cNvSpPr txBox="1"/>
          <p:nvPr/>
        </p:nvSpPr>
        <p:spPr>
          <a:xfrm>
            <a:off x="1760164" y="4904798"/>
            <a:ext cx="581298" cy="307777"/>
          </a:xfrm>
          <a:prstGeom prst="rect">
            <a:avLst/>
          </a:prstGeom>
          <a:noFill/>
        </p:spPr>
        <p:txBody>
          <a:bodyPr wrap="square" rtlCol="0">
            <a:spAutoFit/>
          </a:bodyPr>
          <a:lstStyle/>
          <a:p>
            <a:r>
              <a:rPr kumimoji="1" lang="en-US" altLang="ja-JP" sz="1400" dirty="0" smtClean="0"/>
              <a:t>EX)</a:t>
            </a:r>
            <a:endParaRPr kumimoji="1" lang="ja-JP" altLang="en-US" sz="1400" dirty="0"/>
          </a:p>
        </p:txBody>
      </p:sp>
      <p:sp>
        <p:nvSpPr>
          <p:cNvPr id="3" name="テキスト ボックス 2"/>
          <p:cNvSpPr txBox="1"/>
          <p:nvPr/>
        </p:nvSpPr>
        <p:spPr>
          <a:xfrm>
            <a:off x="6816429" y="4123329"/>
            <a:ext cx="1765711" cy="276999"/>
          </a:xfrm>
          <a:prstGeom prst="rect">
            <a:avLst/>
          </a:prstGeom>
          <a:noFill/>
          <a:ln>
            <a:solidFill>
              <a:schemeClr val="accent1"/>
            </a:solidFill>
          </a:ln>
        </p:spPr>
        <p:txBody>
          <a:bodyPr wrap="square" rtlCol="0">
            <a:spAutoFit/>
          </a:bodyPr>
          <a:lstStyle/>
          <a:p>
            <a:r>
              <a:rPr lang="en-US" altLang="ja-JP" sz="1200" dirty="0" smtClean="0"/>
              <a:t>*EX)C1=</a:t>
            </a:r>
            <a:r>
              <a:rPr lang="ja-JP" altLang="en-US" sz="1200" dirty="0" smtClean="0"/>
              <a:t>日本，</a:t>
            </a:r>
            <a:r>
              <a:rPr lang="en-US" altLang="ja-JP" sz="1200" dirty="0" smtClean="0"/>
              <a:t>C2=</a:t>
            </a:r>
            <a:r>
              <a:rPr lang="ja-JP" altLang="en-US" sz="1200" dirty="0" smtClean="0"/>
              <a:t>タイ</a:t>
            </a:r>
            <a:endParaRPr kumimoji="1" lang="ja-JP" altLang="en-US" sz="1200" dirty="0"/>
          </a:p>
        </p:txBody>
      </p:sp>
      <p:sp>
        <p:nvSpPr>
          <p:cNvPr id="9" name="テキスト ボックス 8"/>
          <p:cNvSpPr txBox="1"/>
          <p:nvPr/>
        </p:nvSpPr>
        <p:spPr>
          <a:xfrm>
            <a:off x="3644610" y="5848827"/>
            <a:ext cx="360647"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17" name="テキスト ボックス 16"/>
          <p:cNvSpPr txBox="1"/>
          <p:nvPr/>
        </p:nvSpPr>
        <p:spPr>
          <a:xfrm>
            <a:off x="1035137" y="4110312"/>
            <a:ext cx="2845558" cy="276999"/>
          </a:xfrm>
          <a:prstGeom prst="rect">
            <a:avLst/>
          </a:prstGeom>
          <a:noFill/>
          <a:ln>
            <a:solidFill>
              <a:schemeClr val="accent1"/>
            </a:solidFill>
          </a:ln>
        </p:spPr>
        <p:txBody>
          <a:bodyPr wrap="square" rtlCol="0">
            <a:spAutoFit/>
          </a:bodyPr>
          <a:lstStyle/>
          <a:p>
            <a:r>
              <a:rPr lang="en-US" altLang="ja-JP" sz="1200" dirty="0" smtClean="0"/>
              <a:t>*s1-1</a:t>
            </a:r>
            <a:r>
              <a:rPr lang="ja-JP" altLang="en-US" sz="1200" dirty="0" smtClean="0"/>
              <a:t>～</a:t>
            </a:r>
            <a:r>
              <a:rPr lang="en-US" altLang="ja-JP" sz="1200" dirty="0" smtClean="0"/>
              <a:t>s1-4</a:t>
            </a:r>
            <a:r>
              <a:rPr lang="ja-JP" altLang="en-US" sz="1200" dirty="0" smtClean="0"/>
              <a:t>の音声は別々の人から収集</a:t>
            </a:r>
            <a:endParaRPr kumimoji="1" lang="ja-JP" altLang="en-US" sz="1200" dirty="0"/>
          </a:p>
        </p:txBody>
      </p:sp>
      <p:sp>
        <p:nvSpPr>
          <p:cNvPr id="18" name="四角形吹き出し 17"/>
          <p:cNvSpPr/>
          <p:nvPr/>
        </p:nvSpPr>
        <p:spPr>
          <a:xfrm>
            <a:off x="5772414" y="5182619"/>
            <a:ext cx="3305859" cy="616640"/>
          </a:xfrm>
          <a:prstGeom prst="wedgeRectCallout">
            <a:avLst>
              <a:gd name="adj1" fmla="val -53771"/>
              <a:gd name="adj2" fmla="val -458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rgbClr val="FF0000"/>
                </a:solidFill>
              </a:rPr>
              <a:t>正答</a:t>
            </a:r>
            <a:r>
              <a:rPr lang="ja-JP" altLang="en-US" sz="1600" dirty="0">
                <a:solidFill>
                  <a:srgbClr val="FF0000"/>
                </a:solidFill>
              </a:rPr>
              <a:t>率</a:t>
            </a:r>
            <a:r>
              <a:rPr kumimoji="1" lang="ja-JP" altLang="en-US" sz="1600" dirty="0" smtClean="0">
                <a:solidFill>
                  <a:srgbClr val="FF0000"/>
                </a:solidFill>
              </a:rPr>
              <a:t>が高い</a:t>
            </a:r>
            <a:endParaRPr kumimoji="1" lang="en-US" altLang="ja-JP" sz="1600" dirty="0" smtClean="0">
              <a:solidFill>
                <a:srgbClr val="FF0000"/>
              </a:solidFill>
            </a:endParaRPr>
          </a:p>
          <a:p>
            <a:r>
              <a:rPr lang="ja-JP" altLang="en-US" sz="1600" dirty="0" smtClean="0">
                <a:solidFill>
                  <a:srgbClr val="FF0000"/>
                </a:solidFill>
              </a:rPr>
              <a:t>＝学習者にと</a:t>
            </a:r>
            <a:r>
              <a:rPr lang="ja-JP" altLang="en-US" sz="1600" dirty="0">
                <a:solidFill>
                  <a:srgbClr val="FF0000"/>
                </a:solidFill>
              </a:rPr>
              <a:t>って</a:t>
            </a:r>
            <a:r>
              <a:rPr lang="ja-JP" altLang="en-US" sz="1600" dirty="0" smtClean="0">
                <a:solidFill>
                  <a:srgbClr val="FF0000"/>
                </a:solidFill>
              </a:rPr>
              <a:t>聞き取りやすい</a:t>
            </a:r>
            <a:endParaRPr kumimoji="1" lang="ja-JP" altLang="en-US" sz="1600" dirty="0">
              <a:solidFill>
                <a:srgbClr val="FF0000"/>
              </a:solidFill>
            </a:endParaRPr>
          </a:p>
        </p:txBody>
      </p:sp>
    </p:spTree>
    <p:extLst>
      <p:ext uri="{BB962C8B-B14F-4D97-AF65-F5344CB8AC3E}">
        <p14:creationId xmlns:p14="http://schemas.microsoft.com/office/powerpoint/2010/main" val="176358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123898</TotalTime>
  <Words>3192</Words>
  <Application>Microsoft Office PowerPoint</Application>
  <PresentationFormat>画面に合わせる (4:3)</PresentationFormat>
  <Paragraphs>931</Paragraphs>
  <Slides>46</Slides>
  <Notes>23</Notes>
  <HiddenSlides>18</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46</vt:i4>
      </vt:variant>
    </vt:vector>
  </HeadingPairs>
  <TitlesOfParts>
    <vt:vector size="52" baseType="lpstr">
      <vt:lpstr>ＭＳ Ｐゴシック</vt:lpstr>
      <vt:lpstr>メイリオ</vt:lpstr>
      <vt:lpstr>游ゴシック</vt:lpstr>
      <vt:lpstr>Calibri</vt:lpstr>
      <vt:lpstr>Wingdings</vt:lpstr>
      <vt:lpstr>レトロスペクト</vt:lpstr>
      <vt:lpstr>地域発音英語を活用した英語リスニング学習支援システムの設計・開発</vt:lpstr>
      <vt:lpstr>                     研究背景　</vt:lpstr>
      <vt:lpstr>関連研究①</vt:lpstr>
      <vt:lpstr>関連研究②</vt:lpstr>
      <vt:lpstr>現状の英語リスニング学習の問題点</vt:lpstr>
      <vt:lpstr>研究課題</vt:lpstr>
      <vt:lpstr>提案システム　‐概要・利点‐</vt:lpstr>
      <vt:lpstr>提案システム　　‐概要図‐</vt:lpstr>
      <vt:lpstr>提案システム　‐正答率算出‐</vt:lpstr>
      <vt:lpstr>提案システム　　‐地域推薦‐</vt:lpstr>
      <vt:lpstr>実装　　　　　　　　　　　　　　　　　　　　　　    ‐穴埋め問題生成機能-</vt:lpstr>
      <vt:lpstr>実験</vt:lpstr>
      <vt:lpstr>実験目的</vt:lpstr>
      <vt:lpstr>被験者</vt:lpstr>
      <vt:lpstr>実験システム  -ベースライン-</vt:lpstr>
      <vt:lpstr>実験システム      -提案システム-</vt:lpstr>
      <vt:lpstr>提案システムの評価方法</vt:lpstr>
      <vt:lpstr>実験①　実験目的・方法</vt:lpstr>
      <vt:lpstr>実験①　実験データ</vt:lpstr>
      <vt:lpstr>実験①　実験手順</vt:lpstr>
      <vt:lpstr>実験②　実験目的・方法</vt:lpstr>
      <vt:lpstr>実験②　　実験データ</vt:lpstr>
      <vt:lpstr>実験②　実験手順  </vt:lpstr>
      <vt:lpstr>実験②　　実験手順   </vt:lpstr>
      <vt:lpstr>実験③　実験目的・方法</vt:lpstr>
      <vt:lpstr>実験③　　実験データ</vt:lpstr>
      <vt:lpstr>実験③　　実験手順 </vt:lpstr>
      <vt:lpstr>今後のスケジュール</vt:lpstr>
      <vt:lpstr>現在の進捗</vt:lpstr>
      <vt:lpstr>実験⑤　　-実験方法-</vt:lpstr>
      <vt:lpstr>本研究のアプローチ</vt:lpstr>
      <vt:lpstr>研究課題</vt:lpstr>
      <vt:lpstr>提案方式　-学習履歴‐</vt:lpstr>
      <vt:lpstr>提案方式　‐難易度変更機能‐</vt:lpstr>
      <vt:lpstr>モデル化①</vt:lpstr>
      <vt:lpstr>モデル化②</vt:lpstr>
      <vt:lpstr>穴埋め問題生成機能</vt:lpstr>
      <vt:lpstr>提案システム概要図　</vt:lpstr>
      <vt:lpstr>提案方式による学習の対象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実験①　実験手順</vt:lpstr>
      <vt:lpstr>実験②　　実験手順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E-listening 英語学習システムの開発と拡張</dc:title>
  <dc:creator>Administrator</dc:creator>
  <cp:lastModifiedBy>kamimura</cp:lastModifiedBy>
  <cp:revision>1967</cp:revision>
  <cp:lastPrinted>2017-09-07T08:22:17Z</cp:lastPrinted>
  <dcterms:created xsi:type="dcterms:W3CDTF">2017-04-11T04:27:16Z</dcterms:created>
  <dcterms:modified xsi:type="dcterms:W3CDTF">2017-11-15T03:18:10Z</dcterms:modified>
</cp:coreProperties>
</file>